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
      <p:font typeface="Open Sans SemiBold"/>
      <p:regular r:id="rId27"/>
      <p:bold r:id="rId28"/>
      <p:italic r:id="rId29"/>
      <p:boldItalic r:id="rId30"/>
    </p:embeddedFont>
    <p:embeddedFont>
      <p:font typeface="Saira Condensed SemiBold"/>
      <p:regular r:id="rId31"/>
      <p:bold r:id="rId32"/>
    </p:embeddedFont>
    <p:embeddedFont>
      <p:font typeface="Saira Condensed"/>
      <p:regular r:id="rId33"/>
      <p:bold r:id="rId34"/>
    </p:embeddedFont>
    <p:embeddedFont>
      <p:font typeface="Open Sans Light"/>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70BEB6-F1F8-497A-A43D-8F0637BFC27A}">
  <a:tblStyle styleId="{2170BEB6-F1F8-497A-A43D-8F0637BFC2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OpenSansSemiBold-bold.fntdata"/><Relationship Id="rId27" Type="http://schemas.openxmlformats.org/officeDocument/2006/relationships/font" Target="fonts/OpenSansSemiBo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penSansSem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airaCondensedSemiBold-regular.fntdata"/><Relationship Id="rId30" Type="http://schemas.openxmlformats.org/officeDocument/2006/relationships/font" Target="fonts/OpenSansSemiBold-boldItalic.fntdata"/><Relationship Id="rId11" Type="http://schemas.openxmlformats.org/officeDocument/2006/relationships/slide" Target="slides/slide5.xml"/><Relationship Id="rId33" Type="http://schemas.openxmlformats.org/officeDocument/2006/relationships/font" Target="fonts/SairaCondensed-regular.fntdata"/><Relationship Id="rId10" Type="http://schemas.openxmlformats.org/officeDocument/2006/relationships/slide" Target="slides/slide4.xml"/><Relationship Id="rId32" Type="http://schemas.openxmlformats.org/officeDocument/2006/relationships/font" Target="fonts/SairaCondensedSemiBold-bold.fntdata"/><Relationship Id="rId13" Type="http://schemas.openxmlformats.org/officeDocument/2006/relationships/slide" Target="slides/slide7.xml"/><Relationship Id="rId35" Type="http://schemas.openxmlformats.org/officeDocument/2006/relationships/font" Target="fonts/OpenSansLight-regular.fntdata"/><Relationship Id="rId12" Type="http://schemas.openxmlformats.org/officeDocument/2006/relationships/slide" Target="slides/slide6.xml"/><Relationship Id="rId34" Type="http://schemas.openxmlformats.org/officeDocument/2006/relationships/font" Target="fonts/SairaCondensed-bold.fntdata"/><Relationship Id="rId15" Type="http://schemas.openxmlformats.org/officeDocument/2006/relationships/slide" Target="slides/slide9.xml"/><Relationship Id="rId37" Type="http://schemas.openxmlformats.org/officeDocument/2006/relationships/font" Target="fonts/OpenSansLight-italic.fntdata"/><Relationship Id="rId14" Type="http://schemas.openxmlformats.org/officeDocument/2006/relationships/slide" Target="slides/slide8.xml"/><Relationship Id="rId36" Type="http://schemas.openxmlformats.org/officeDocument/2006/relationships/font" Target="fonts/OpenSansLight-bold.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OpenSans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88d5b0e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88d5b0e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76cd34ab5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76cd34ab5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76cd34ab5_0_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76cd34ab5_0_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76cd34ab5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76cd34ab5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76cd34ab5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76cd34ab5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76cd34ab5_0_1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76cd34ab5_0_1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76cd34ab5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76cd34ab5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76cd34ab5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76cd34ab5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chemeClr val="dk1"/>
              </a:solidFill>
              <a:latin typeface="Open Sans Light"/>
              <a:ea typeface="Open Sans Light"/>
              <a:cs typeface="Open Sans Light"/>
              <a:sym typeface="Open Sans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76cd34ab5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76cd34ab5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76cd34ab5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76cd34ab5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76cd34ab5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76cd34ab5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76cd34ab5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76cd34ab5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76cd34ab5_0_1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76cd34ab5_0_1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76cd34ab5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76cd34ab5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76cd34ab5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76cd34ab5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4">
  <p:cSld name="BLANK_2_2">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03402" y="4677517"/>
            <a:ext cx="548700" cy="393600"/>
          </a:xfrm>
          <a:prstGeom prst="rect">
            <a:avLst/>
          </a:prstGeom>
        </p:spPr>
        <p:txBody>
          <a:bodyPr anchorCtr="0" anchor="ctr" bIns="91425" lIns="91425" spcFirstLastPara="1" rIns="91425" wrap="square" tIns="91425">
            <a:normAutofit/>
          </a:bodyPr>
          <a:lstStyle>
            <a:lvl1pPr lvl="0" rtl="0">
              <a:buNone/>
              <a:defRPr b="1" sz="500">
                <a:solidFill>
                  <a:srgbClr val="0066FF"/>
                </a:solidFill>
                <a:latin typeface="Roboto"/>
                <a:ea typeface="Roboto"/>
                <a:cs typeface="Roboto"/>
                <a:sym typeface="Roboto"/>
              </a:defRPr>
            </a:lvl1pPr>
            <a:lvl2pPr lvl="1" rtl="0">
              <a:buNone/>
              <a:defRPr b="1" sz="500">
                <a:solidFill>
                  <a:srgbClr val="0066FF"/>
                </a:solidFill>
                <a:latin typeface="Roboto"/>
                <a:ea typeface="Roboto"/>
                <a:cs typeface="Roboto"/>
                <a:sym typeface="Roboto"/>
              </a:defRPr>
            </a:lvl2pPr>
            <a:lvl3pPr lvl="2" rtl="0">
              <a:buNone/>
              <a:defRPr b="1" sz="500">
                <a:solidFill>
                  <a:srgbClr val="0066FF"/>
                </a:solidFill>
                <a:latin typeface="Roboto"/>
                <a:ea typeface="Roboto"/>
                <a:cs typeface="Roboto"/>
                <a:sym typeface="Roboto"/>
              </a:defRPr>
            </a:lvl3pPr>
            <a:lvl4pPr lvl="3" rtl="0">
              <a:buNone/>
              <a:defRPr b="1" sz="500">
                <a:solidFill>
                  <a:srgbClr val="0066FF"/>
                </a:solidFill>
                <a:latin typeface="Roboto"/>
                <a:ea typeface="Roboto"/>
                <a:cs typeface="Roboto"/>
                <a:sym typeface="Roboto"/>
              </a:defRPr>
            </a:lvl4pPr>
            <a:lvl5pPr lvl="4" rtl="0">
              <a:buNone/>
              <a:defRPr b="1" sz="500">
                <a:solidFill>
                  <a:srgbClr val="0066FF"/>
                </a:solidFill>
                <a:latin typeface="Roboto"/>
                <a:ea typeface="Roboto"/>
                <a:cs typeface="Roboto"/>
                <a:sym typeface="Roboto"/>
              </a:defRPr>
            </a:lvl5pPr>
            <a:lvl6pPr lvl="5" rtl="0">
              <a:buNone/>
              <a:defRPr b="1" sz="500">
                <a:solidFill>
                  <a:srgbClr val="0066FF"/>
                </a:solidFill>
                <a:latin typeface="Roboto"/>
                <a:ea typeface="Roboto"/>
                <a:cs typeface="Roboto"/>
                <a:sym typeface="Roboto"/>
              </a:defRPr>
            </a:lvl6pPr>
            <a:lvl7pPr lvl="6" rtl="0">
              <a:buNone/>
              <a:defRPr b="1" sz="500">
                <a:solidFill>
                  <a:srgbClr val="0066FF"/>
                </a:solidFill>
                <a:latin typeface="Roboto"/>
                <a:ea typeface="Roboto"/>
                <a:cs typeface="Roboto"/>
                <a:sym typeface="Roboto"/>
              </a:defRPr>
            </a:lvl7pPr>
            <a:lvl8pPr lvl="7" rtl="0">
              <a:buNone/>
              <a:defRPr b="1" sz="500">
                <a:solidFill>
                  <a:srgbClr val="0066FF"/>
                </a:solidFill>
                <a:latin typeface="Roboto"/>
                <a:ea typeface="Roboto"/>
                <a:cs typeface="Roboto"/>
                <a:sym typeface="Roboto"/>
              </a:defRPr>
            </a:lvl8pPr>
            <a:lvl9pPr lvl="8" rtl="0">
              <a:buNone/>
              <a:defRPr b="1" sz="500">
                <a:solidFill>
                  <a:srgbClr val="0066FF"/>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p:nvPr/>
        </p:nvSpPr>
        <p:spPr>
          <a:xfrm rot="5400000">
            <a:off x="183750" y="181700"/>
            <a:ext cx="259800" cy="263100"/>
          </a:xfrm>
          <a:prstGeom prst="corner">
            <a:avLst>
              <a:gd fmla="val 50000" name="adj1"/>
              <a:gd fmla="val 50000" name="adj2"/>
            </a:avLst>
          </a:prstGeom>
          <a:solidFill>
            <a:srgbClr val="00D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3" name="Google Shape;53;p13"/>
          <p:cNvSpPr txBox="1"/>
          <p:nvPr>
            <p:ph type="title"/>
          </p:nvPr>
        </p:nvSpPr>
        <p:spPr>
          <a:xfrm>
            <a:off x="445200" y="456425"/>
            <a:ext cx="3269700" cy="2718300"/>
          </a:xfrm>
          <a:prstGeom prst="rect">
            <a:avLst/>
          </a:prstGeom>
        </p:spPr>
        <p:txBody>
          <a:bodyPr anchorCtr="0" anchor="t" bIns="0" lIns="0" spcFirstLastPara="1" rIns="0" wrap="square" tIns="0">
            <a:normAutofit/>
          </a:bodyPr>
          <a:lstStyle>
            <a:lvl1pPr lvl="0" rtl="0">
              <a:spcBef>
                <a:spcPts val="0"/>
              </a:spcBef>
              <a:spcAft>
                <a:spcPts val="0"/>
              </a:spcAft>
              <a:buNone/>
              <a:defRPr sz="3800">
                <a:solidFill>
                  <a:schemeClr val="accent1"/>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p:txBody>
      </p:sp>
      <p:sp>
        <p:nvSpPr>
          <p:cNvPr id="54" name="Google Shape;54;p13"/>
          <p:cNvSpPr txBox="1"/>
          <p:nvPr>
            <p:ph idx="2" type="title"/>
          </p:nvPr>
        </p:nvSpPr>
        <p:spPr>
          <a:xfrm>
            <a:off x="445200" y="1805850"/>
            <a:ext cx="3785400" cy="2167200"/>
          </a:xfrm>
          <a:prstGeom prst="rect">
            <a:avLst/>
          </a:prstGeom>
        </p:spPr>
        <p:txBody>
          <a:bodyPr anchorCtr="0" anchor="t" bIns="0" lIns="0" spcFirstLastPara="1" rIns="0" wrap="square" tIns="0">
            <a:normAutofit/>
          </a:bodyPr>
          <a:lstStyle>
            <a:lvl1pPr lvl="0" rtl="0">
              <a:spcBef>
                <a:spcPts val="0"/>
              </a:spcBef>
              <a:spcAft>
                <a:spcPts val="0"/>
              </a:spcAft>
              <a:buNone/>
              <a:defRPr sz="1300">
                <a:solidFill>
                  <a:schemeClr val="accent1"/>
                </a:solidFill>
                <a:latin typeface="Roboto"/>
                <a:ea typeface="Roboto"/>
                <a:cs typeface="Roboto"/>
                <a:sym typeface="Roboto"/>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realo.be/nl/clos-du-parnasse-1-13-1050-elsene/106253?l=308659493" TargetMode="External"/><Relationship Id="rId4" Type="http://schemas.openxmlformats.org/officeDocument/2006/relationships/hyperlink" Target="https://www.realo.be/nl/rue-d'edimbourg-36-1050-elsene/98870?l=1124433855" TargetMode="External"/><Relationship Id="rId5" Type="http://schemas.openxmlformats.org/officeDocument/2006/relationships/hyperlink" Target="https://www.realo.be/nl/chaussee-d'ixelles-213-1050-elsene/5244447?l=1813823757" TargetMode="External"/><Relationship Id="rId6" Type="http://schemas.openxmlformats.org/officeDocument/2006/relationships/hyperlink" Target="https://www.realo.be/nl/rue-de-belle-vue-3-1000-brussel/43557?l=729667214" TargetMode="External"/><Relationship Id="rId7" Type="http://schemas.openxmlformats.org/officeDocument/2006/relationships/image" Target="../media/image1.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www.realo.be/nl/clos-du-parnasse-1-13-1050-elsene/106253?l=308659493" TargetMode="External"/><Relationship Id="rId5" Type="http://schemas.openxmlformats.org/officeDocument/2006/relationships/hyperlink" Target="https://www.realo.be/nl/clos-du-parnasse-1-13-1050-elsene/106253?l=30865949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 to ML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Things to keep in mind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Make sure not to overfit</a:t>
            </a:r>
            <a:endParaRPr/>
          </a:p>
        </p:txBody>
      </p:sp>
      <p:pic>
        <p:nvPicPr>
          <p:cNvPr id="146" name="Google Shape;146;p24"/>
          <p:cNvPicPr preferRelativeResize="0"/>
          <p:nvPr/>
        </p:nvPicPr>
        <p:blipFill>
          <a:blip r:embed="rId3">
            <a:alphaModFix/>
          </a:blip>
          <a:stretch>
            <a:fillRect/>
          </a:stretch>
        </p:blipFill>
        <p:spPr>
          <a:xfrm>
            <a:off x="1147900" y="1327650"/>
            <a:ext cx="6776700" cy="2488200"/>
          </a:xfrm>
          <a:prstGeom prst="rect">
            <a:avLst/>
          </a:prstGeom>
          <a:noFill/>
          <a:ln>
            <a:noFill/>
          </a:ln>
        </p:spPr>
      </p:pic>
      <p:sp>
        <p:nvSpPr>
          <p:cNvPr id="147" name="Google Shape;147;p24"/>
          <p:cNvSpPr txBox="1"/>
          <p:nvPr/>
        </p:nvSpPr>
        <p:spPr>
          <a:xfrm>
            <a:off x="3153750" y="4125775"/>
            <a:ext cx="283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999999"/>
                </a:solidFill>
              </a:rPr>
              <a:t>https://www.datarobot.com/wiki/overfitting/</a:t>
            </a:r>
            <a:endParaRPr sz="10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Make sure not to overfit</a:t>
            </a:r>
            <a:endParaRPr/>
          </a:p>
        </p:txBody>
      </p:sp>
      <p:sp>
        <p:nvSpPr>
          <p:cNvPr id="153" name="Google Shape;153;p25"/>
          <p:cNvSpPr txBox="1"/>
          <p:nvPr>
            <p:ph idx="1" type="body"/>
          </p:nvPr>
        </p:nvSpPr>
        <p:spPr>
          <a:xfrm>
            <a:off x="311700" y="1152475"/>
            <a:ext cx="4057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need to split our data in a </a:t>
            </a:r>
            <a:r>
              <a:rPr b="1" lang="en"/>
              <a:t>training dataset</a:t>
            </a:r>
            <a:r>
              <a:rPr lang="en"/>
              <a:t> and a </a:t>
            </a:r>
            <a:r>
              <a:rPr b="1" lang="en"/>
              <a:t>validation dataset.</a:t>
            </a:r>
            <a:endParaRPr b="1"/>
          </a:p>
          <a:p>
            <a:pPr indent="-323850" lvl="0" marL="457200" rtl="0" algn="l">
              <a:spcBef>
                <a:spcPts val="1200"/>
              </a:spcBef>
              <a:spcAft>
                <a:spcPts val="0"/>
              </a:spcAft>
              <a:buSzPts val="1500"/>
              <a:buAutoNum type="arabicPeriod"/>
            </a:pPr>
            <a:r>
              <a:rPr lang="en" sz="1500"/>
              <a:t>Let the model train on the training dataset</a:t>
            </a:r>
            <a:endParaRPr sz="1500"/>
          </a:p>
          <a:p>
            <a:pPr indent="-323850" lvl="0" marL="457200" rtl="0" algn="l">
              <a:spcBef>
                <a:spcPts val="0"/>
              </a:spcBef>
              <a:spcAft>
                <a:spcPts val="0"/>
              </a:spcAft>
              <a:buSzPts val="1500"/>
              <a:buAutoNum type="arabicPeriod"/>
            </a:pPr>
            <a:r>
              <a:rPr lang="en" sz="1500"/>
              <a:t>Validate the </a:t>
            </a:r>
            <a:r>
              <a:rPr lang="en" sz="1500"/>
              <a:t>performance</a:t>
            </a:r>
            <a:r>
              <a:rPr lang="en" sz="1500"/>
              <a:t> of the model on the validation dataset</a:t>
            </a:r>
            <a:endParaRPr sz="1500"/>
          </a:p>
          <a:p>
            <a:pPr indent="-323850" lvl="0" marL="457200" rtl="0" algn="l">
              <a:spcBef>
                <a:spcPts val="0"/>
              </a:spcBef>
              <a:spcAft>
                <a:spcPts val="0"/>
              </a:spcAft>
              <a:buSzPts val="1500"/>
              <a:buAutoNum type="arabicPeriod"/>
            </a:pPr>
            <a:r>
              <a:rPr lang="en" sz="1500"/>
              <a:t>Once the performance of the validation starts to decrease again: stop</a:t>
            </a:r>
            <a:endParaRPr sz="1500"/>
          </a:p>
        </p:txBody>
      </p:sp>
      <p:pic>
        <p:nvPicPr>
          <p:cNvPr id="154" name="Google Shape;154;p25"/>
          <p:cNvPicPr preferRelativeResize="0"/>
          <p:nvPr/>
        </p:nvPicPr>
        <p:blipFill>
          <a:blip r:embed="rId3">
            <a:alphaModFix/>
          </a:blip>
          <a:stretch>
            <a:fillRect/>
          </a:stretch>
        </p:blipFill>
        <p:spPr>
          <a:xfrm>
            <a:off x="4572000" y="1152475"/>
            <a:ext cx="4387649" cy="3494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 NN needs a lot of examples to be able to differentiate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a:t>
            </a:r>
            <a:r>
              <a:rPr lang="en"/>
              <a:t>. A NN cannot predict something it does not know about</a:t>
            </a:r>
            <a:endParaRPr/>
          </a:p>
        </p:txBody>
      </p:sp>
      <p:pic>
        <p:nvPicPr>
          <p:cNvPr id="165" name="Google Shape;165;p27"/>
          <p:cNvPicPr preferRelativeResize="0"/>
          <p:nvPr/>
        </p:nvPicPr>
        <p:blipFill rotWithShape="1">
          <a:blip r:embed="rId3">
            <a:alphaModFix/>
          </a:blip>
          <a:srcRect b="5320" l="0" r="0" t="24582"/>
          <a:stretch/>
        </p:blipFill>
        <p:spPr>
          <a:xfrm>
            <a:off x="1845825" y="1768575"/>
            <a:ext cx="506204" cy="535444"/>
          </a:xfrm>
          <a:prstGeom prst="rect">
            <a:avLst/>
          </a:prstGeom>
          <a:noFill/>
          <a:ln>
            <a:noFill/>
          </a:ln>
        </p:spPr>
      </p:pic>
      <p:pic>
        <p:nvPicPr>
          <p:cNvPr id="166" name="Google Shape;166;p27"/>
          <p:cNvPicPr preferRelativeResize="0"/>
          <p:nvPr/>
        </p:nvPicPr>
        <p:blipFill rotWithShape="1">
          <a:blip r:embed="rId4">
            <a:alphaModFix/>
          </a:blip>
          <a:srcRect b="20410" l="27950" r="27888" t="8247"/>
          <a:stretch/>
        </p:blipFill>
        <p:spPr>
          <a:xfrm>
            <a:off x="2694788" y="1498425"/>
            <a:ext cx="502918" cy="533096"/>
          </a:xfrm>
          <a:prstGeom prst="rect">
            <a:avLst/>
          </a:prstGeom>
          <a:noFill/>
          <a:ln>
            <a:noFill/>
          </a:ln>
        </p:spPr>
      </p:pic>
      <p:pic>
        <p:nvPicPr>
          <p:cNvPr id="167" name="Google Shape;167;p27"/>
          <p:cNvPicPr preferRelativeResize="0"/>
          <p:nvPr/>
        </p:nvPicPr>
        <p:blipFill rotWithShape="1">
          <a:blip r:embed="rId3">
            <a:alphaModFix/>
          </a:blip>
          <a:srcRect b="5320" l="0" r="0" t="24582"/>
          <a:stretch/>
        </p:blipFill>
        <p:spPr>
          <a:xfrm>
            <a:off x="1395400" y="2479238"/>
            <a:ext cx="506204" cy="535444"/>
          </a:xfrm>
          <a:prstGeom prst="rect">
            <a:avLst/>
          </a:prstGeom>
          <a:noFill/>
          <a:ln>
            <a:noFill/>
          </a:ln>
        </p:spPr>
      </p:pic>
      <p:pic>
        <p:nvPicPr>
          <p:cNvPr id="168" name="Google Shape;168;p27"/>
          <p:cNvPicPr preferRelativeResize="0"/>
          <p:nvPr/>
        </p:nvPicPr>
        <p:blipFill rotWithShape="1">
          <a:blip r:embed="rId3">
            <a:alphaModFix/>
          </a:blip>
          <a:srcRect b="5320" l="0" r="0" t="24582"/>
          <a:stretch/>
        </p:blipFill>
        <p:spPr>
          <a:xfrm>
            <a:off x="2927338" y="2304025"/>
            <a:ext cx="506204" cy="535444"/>
          </a:xfrm>
          <a:prstGeom prst="rect">
            <a:avLst/>
          </a:prstGeom>
          <a:noFill/>
          <a:ln>
            <a:noFill/>
          </a:ln>
        </p:spPr>
      </p:pic>
      <p:pic>
        <p:nvPicPr>
          <p:cNvPr id="169" name="Google Shape;169;p27"/>
          <p:cNvPicPr preferRelativeResize="0"/>
          <p:nvPr/>
        </p:nvPicPr>
        <p:blipFill rotWithShape="1">
          <a:blip r:embed="rId3">
            <a:alphaModFix/>
          </a:blip>
          <a:srcRect b="5320" l="0" r="0" t="24582"/>
          <a:stretch/>
        </p:blipFill>
        <p:spPr>
          <a:xfrm>
            <a:off x="3197700" y="3784875"/>
            <a:ext cx="506204" cy="535444"/>
          </a:xfrm>
          <a:prstGeom prst="rect">
            <a:avLst/>
          </a:prstGeom>
          <a:noFill/>
          <a:ln>
            <a:noFill/>
          </a:ln>
        </p:spPr>
      </p:pic>
      <p:pic>
        <p:nvPicPr>
          <p:cNvPr id="170" name="Google Shape;170;p27"/>
          <p:cNvPicPr preferRelativeResize="0"/>
          <p:nvPr/>
        </p:nvPicPr>
        <p:blipFill rotWithShape="1">
          <a:blip r:embed="rId3">
            <a:alphaModFix/>
          </a:blip>
          <a:srcRect b="5320" l="0" r="0" t="24582"/>
          <a:stretch/>
        </p:blipFill>
        <p:spPr>
          <a:xfrm>
            <a:off x="1845825" y="3161850"/>
            <a:ext cx="506204" cy="535444"/>
          </a:xfrm>
          <a:prstGeom prst="rect">
            <a:avLst/>
          </a:prstGeom>
          <a:noFill/>
          <a:ln>
            <a:noFill/>
          </a:ln>
        </p:spPr>
      </p:pic>
      <p:pic>
        <p:nvPicPr>
          <p:cNvPr id="171" name="Google Shape;171;p27"/>
          <p:cNvPicPr preferRelativeResize="0"/>
          <p:nvPr/>
        </p:nvPicPr>
        <p:blipFill rotWithShape="1">
          <a:blip r:embed="rId3">
            <a:alphaModFix/>
          </a:blip>
          <a:srcRect b="5320" l="0" r="0" t="24582"/>
          <a:stretch/>
        </p:blipFill>
        <p:spPr>
          <a:xfrm>
            <a:off x="2018625" y="3844475"/>
            <a:ext cx="506204" cy="535444"/>
          </a:xfrm>
          <a:prstGeom prst="rect">
            <a:avLst/>
          </a:prstGeom>
          <a:noFill/>
          <a:ln>
            <a:noFill/>
          </a:ln>
        </p:spPr>
      </p:pic>
      <p:pic>
        <p:nvPicPr>
          <p:cNvPr id="172" name="Google Shape;172;p27"/>
          <p:cNvPicPr preferRelativeResize="0"/>
          <p:nvPr/>
        </p:nvPicPr>
        <p:blipFill rotWithShape="1">
          <a:blip r:embed="rId4">
            <a:alphaModFix/>
          </a:blip>
          <a:srcRect b="20410" l="27950" r="27888" t="8247"/>
          <a:stretch/>
        </p:blipFill>
        <p:spPr>
          <a:xfrm>
            <a:off x="3505225" y="2194500"/>
            <a:ext cx="502918" cy="533096"/>
          </a:xfrm>
          <a:prstGeom prst="rect">
            <a:avLst/>
          </a:prstGeom>
          <a:noFill/>
          <a:ln>
            <a:noFill/>
          </a:ln>
        </p:spPr>
      </p:pic>
      <p:pic>
        <p:nvPicPr>
          <p:cNvPr id="173" name="Google Shape;173;p27"/>
          <p:cNvPicPr preferRelativeResize="0"/>
          <p:nvPr/>
        </p:nvPicPr>
        <p:blipFill rotWithShape="1">
          <a:blip r:embed="rId4">
            <a:alphaModFix/>
          </a:blip>
          <a:srcRect b="20410" l="27950" r="27888" t="8247"/>
          <a:stretch/>
        </p:blipFill>
        <p:spPr>
          <a:xfrm>
            <a:off x="2191875" y="2389600"/>
            <a:ext cx="502918" cy="533096"/>
          </a:xfrm>
          <a:prstGeom prst="rect">
            <a:avLst/>
          </a:prstGeom>
          <a:noFill/>
          <a:ln>
            <a:noFill/>
          </a:ln>
        </p:spPr>
      </p:pic>
      <p:pic>
        <p:nvPicPr>
          <p:cNvPr id="174" name="Google Shape;174;p27"/>
          <p:cNvPicPr preferRelativeResize="0"/>
          <p:nvPr/>
        </p:nvPicPr>
        <p:blipFill rotWithShape="1">
          <a:blip r:embed="rId4">
            <a:alphaModFix/>
          </a:blip>
          <a:srcRect b="20410" l="27950" r="27888" t="8247"/>
          <a:stretch/>
        </p:blipFill>
        <p:spPr>
          <a:xfrm>
            <a:off x="1278375" y="3722775"/>
            <a:ext cx="502918" cy="533096"/>
          </a:xfrm>
          <a:prstGeom prst="rect">
            <a:avLst/>
          </a:prstGeom>
          <a:noFill/>
          <a:ln>
            <a:noFill/>
          </a:ln>
        </p:spPr>
      </p:pic>
      <p:pic>
        <p:nvPicPr>
          <p:cNvPr id="175" name="Google Shape;175;p27"/>
          <p:cNvPicPr preferRelativeResize="0"/>
          <p:nvPr/>
        </p:nvPicPr>
        <p:blipFill rotWithShape="1">
          <a:blip r:embed="rId4">
            <a:alphaModFix/>
          </a:blip>
          <a:srcRect b="20410" l="27950" r="27888" t="8247"/>
          <a:stretch/>
        </p:blipFill>
        <p:spPr>
          <a:xfrm>
            <a:off x="2568525" y="3111975"/>
            <a:ext cx="502918" cy="533096"/>
          </a:xfrm>
          <a:prstGeom prst="rect">
            <a:avLst/>
          </a:prstGeom>
          <a:noFill/>
          <a:ln>
            <a:noFill/>
          </a:ln>
        </p:spPr>
      </p:pic>
      <p:pic>
        <p:nvPicPr>
          <p:cNvPr id="176" name="Google Shape;176;p27"/>
          <p:cNvPicPr preferRelativeResize="0"/>
          <p:nvPr/>
        </p:nvPicPr>
        <p:blipFill rotWithShape="1">
          <a:blip r:embed="rId4">
            <a:alphaModFix/>
          </a:blip>
          <a:srcRect b="20410" l="27950" r="27888" t="8247"/>
          <a:stretch/>
        </p:blipFill>
        <p:spPr>
          <a:xfrm>
            <a:off x="3398275" y="3014675"/>
            <a:ext cx="502918" cy="533096"/>
          </a:xfrm>
          <a:prstGeom prst="rect">
            <a:avLst/>
          </a:prstGeom>
          <a:noFill/>
          <a:ln>
            <a:noFill/>
          </a:ln>
        </p:spPr>
      </p:pic>
      <p:cxnSp>
        <p:nvCxnSpPr>
          <p:cNvPr id="177" name="Google Shape;177;p27"/>
          <p:cNvCxnSpPr/>
          <p:nvPr/>
        </p:nvCxnSpPr>
        <p:spPr>
          <a:xfrm>
            <a:off x="4560150" y="1313050"/>
            <a:ext cx="23700" cy="3156000"/>
          </a:xfrm>
          <a:prstGeom prst="straightConnector1">
            <a:avLst/>
          </a:prstGeom>
          <a:noFill/>
          <a:ln cap="flat" cmpd="sng" w="9525">
            <a:solidFill>
              <a:schemeClr val="dk2"/>
            </a:solidFill>
            <a:prstDash val="solid"/>
            <a:round/>
            <a:headEnd len="med" w="med" type="none"/>
            <a:tailEnd len="med" w="med" type="none"/>
          </a:ln>
        </p:spPr>
      </p:cxnSp>
      <p:pic>
        <p:nvPicPr>
          <p:cNvPr id="178" name="Google Shape;178;p27"/>
          <p:cNvPicPr preferRelativeResize="0"/>
          <p:nvPr/>
        </p:nvPicPr>
        <p:blipFill rotWithShape="1">
          <a:blip r:embed="rId3">
            <a:alphaModFix/>
          </a:blip>
          <a:srcRect b="5320" l="0" r="0" t="24582"/>
          <a:stretch/>
        </p:blipFill>
        <p:spPr>
          <a:xfrm>
            <a:off x="5703300" y="1768575"/>
            <a:ext cx="506204" cy="535444"/>
          </a:xfrm>
          <a:prstGeom prst="rect">
            <a:avLst/>
          </a:prstGeom>
          <a:noFill/>
          <a:ln>
            <a:noFill/>
          </a:ln>
        </p:spPr>
      </p:pic>
      <p:pic>
        <p:nvPicPr>
          <p:cNvPr id="179" name="Google Shape;179;p27"/>
          <p:cNvPicPr preferRelativeResize="0"/>
          <p:nvPr/>
        </p:nvPicPr>
        <p:blipFill rotWithShape="1">
          <a:blip r:embed="rId4">
            <a:alphaModFix/>
          </a:blip>
          <a:srcRect b="20410" l="27950" r="27888" t="8247"/>
          <a:stretch/>
        </p:blipFill>
        <p:spPr>
          <a:xfrm>
            <a:off x="6552263" y="1498425"/>
            <a:ext cx="502918" cy="533096"/>
          </a:xfrm>
          <a:prstGeom prst="rect">
            <a:avLst/>
          </a:prstGeom>
          <a:noFill/>
          <a:ln>
            <a:noFill/>
          </a:ln>
        </p:spPr>
      </p:pic>
      <p:pic>
        <p:nvPicPr>
          <p:cNvPr id="180" name="Google Shape;180;p27"/>
          <p:cNvPicPr preferRelativeResize="0"/>
          <p:nvPr/>
        </p:nvPicPr>
        <p:blipFill rotWithShape="1">
          <a:blip r:embed="rId3">
            <a:alphaModFix/>
          </a:blip>
          <a:srcRect b="5320" l="0" r="0" t="24582"/>
          <a:stretch/>
        </p:blipFill>
        <p:spPr>
          <a:xfrm>
            <a:off x="5252875" y="2479238"/>
            <a:ext cx="506204" cy="535444"/>
          </a:xfrm>
          <a:prstGeom prst="rect">
            <a:avLst/>
          </a:prstGeom>
          <a:noFill/>
          <a:ln>
            <a:noFill/>
          </a:ln>
        </p:spPr>
      </p:pic>
      <p:pic>
        <p:nvPicPr>
          <p:cNvPr id="181" name="Google Shape;181;p27"/>
          <p:cNvPicPr preferRelativeResize="0"/>
          <p:nvPr/>
        </p:nvPicPr>
        <p:blipFill rotWithShape="1">
          <a:blip r:embed="rId3">
            <a:alphaModFix/>
          </a:blip>
          <a:srcRect b="5320" l="0" r="0" t="24582"/>
          <a:stretch/>
        </p:blipFill>
        <p:spPr>
          <a:xfrm>
            <a:off x="6784813" y="2304025"/>
            <a:ext cx="506204" cy="535444"/>
          </a:xfrm>
          <a:prstGeom prst="rect">
            <a:avLst/>
          </a:prstGeom>
          <a:noFill/>
          <a:ln>
            <a:noFill/>
          </a:ln>
        </p:spPr>
      </p:pic>
      <p:pic>
        <p:nvPicPr>
          <p:cNvPr id="182" name="Google Shape;182;p27"/>
          <p:cNvPicPr preferRelativeResize="0"/>
          <p:nvPr/>
        </p:nvPicPr>
        <p:blipFill rotWithShape="1">
          <a:blip r:embed="rId3">
            <a:alphaModFix/>
          </a:blip>
          <a:srcRect b="5320" l="0" r="0" t="24582"/>
          <a:stretch/>
        </p:blipFill>
        <p:spPr>
          <a:xfrm>
            <a:off x="7806800" y="3645075"/>
            <a:ext cx="506204" cy="535444"/>
          </a:xfrm>
          <a:prstGeom prst="rect">
            <a:avLst/>
          </a:prstGeom>
          <a:noFill/>
          <a:ln>
            <a:noFill/>
          </a:ln>
        </p:spPr>
      </p:pic>
      <p:pic>
        <p:nvPicPr>
          <p:cNvPr id="183" name="Google Shape;183;p27"/>
          <p:cNvPicPr preferRelativeResize="0"/>
          <p:nvPr/>
        </p:nvPicPr>
        <p:blipFill rotWithShape="1">
          <a:blip r:embed="rId3">
            <a:alphaModFix/>
          </a:blip>
          <a:srcRect b="5320" l="0" r="0" t="24582"/>
          <a:stretch/>
        </p:blipFill>
        <p:spPr>
          <a:xfrm>
            <a:off x="5703300" y="3161850"/>
            <a:ext cx="506204" cy="535444"/>
          </a:xfrm>
          <a:prstGeom prst="rect">
            <a:avLst/>
          </a:prstGeom>
          <a:noFill/>
          <a:ln>
            <a:noFill/>
          </a:ln>
        </p:spPr>
      </p:pic>
      <p:pic>
        <p:nvPicPr>
          <p:cNvPr id="184" name="Google Shape;184;p27"/>
          <p:cNvPicPr preferRelativeResize="0"/>
          <p:nvPr/>
        </p:nvPicPr>
        <p:blipFill rotWithShape="1">
          <a:blip r:embed="rId3">
            <a:alphaModFix/>
          </a:blip>
          <a:srcRect b="5320" l="0" r="0" t="24582"/>
          <a:stretch/>
        </p:blipFill>
        <p:spPr>
          <a:xfrm>
            <a:off x="5876100" y="3844475"/>
            <a:ext cx="506204" cy="535444"/>
          </a:xfrm>
          <a:prstGeom prst="rect">
            <a:avLst/>
          </a:prstGeom>
          <a:noFill/>
          <a:ln>
            <a:noFill/>
          </a:ln>
        </p:spPr>
      </p:pic>
      <p:pic>
        <p:nvPicPr>
          <p:cNvPr id="185" name="Google Shape;185;p27"/>
          <p:cNvPicPr preferRelativeResize="0"/>
          <p:nvPr/>
        </p:nvPicPr>
        <p:blipFill rotWithShape="1">
          <a:blip r:embed="rId4">
            <a:alphaModFix/>
          </a:blip>
          <a:srcRect b="20410" l="27950" r="27888" t="8247"/>
          <a:stretch/>
        </p:blipFill>
        <p:spPr>
          <a:xfrm>
            <a:off x="7362700" y="2194500"/>
            <a:ext cx="502918" cy="533096"/>
          </a:xfrm>
          <a:prstGeom prst="rect">
            <a:avLst/>
          </a:prstGeom>
          <a:noFill/>
          <a:ln>
            <a:noFill/>
          </a:ln>
        </p:spPr>
      </p:pic>
      <p:pic>
        <p:nvPicPr>
          <p:cNvPr id="186" name="Google Shape;186;p27"/>
          <p:cNvPicPr preferRelativeResize="0"/>
          <p:nvPr/>
        </p:nvPicPr>
        <p:blipFill rotWithShape="1">
          <a:blip r:embed="rId4">
            <a:alphaModFix/>
          </a:blip>
          <a:srcRect b="20410" l="27950" r="27888" t="8247"/>
          <a:stretch/>
        </p:blipFill>
        <p:spPr>
          <a:xfrm>
            <a:off x="6049350" y="2389600"/>
            <a:ext cx="502918" cy="533096"/>
          </a:xfrm>
          <a:prstGeom prst="rect">
            <a:avLst/>
          </a:prstGeom>
          <a:noFill/>
          <a:ln>
            <a:noFill/>
          </a:ln>
        </p:spPr>
      </p:pic>
      <p:pic>
        <p:nvPicPr>
          <p:cNvPr id="187" name="Google Shape;187;p27"/>
          <p:cNvPicPr preferRelativeResize="0"/>
          <p:nvPr/>
        </p:nvPicPr>
        <p:blipFill rotWithShape="1">
          <a:blip r:embed="rId4">
            <a:alphaModFix/>
          </a:blip>
          <a:srcRect b="20410" l="27950" r="27888" t="8247"/>
          <a:stretch/>
        </p:blipFill>
        <p:spPr>
          <a:xfrm>
            <a:off x="5135850" y="3722775"/>
            <a:ext cx="502918" cy="533096"/>
          </a:xfrm>
          <a:prstGeom prst="rect">
            <a:avLst/>
          </a:prstGeom>
          <a:noFill/>
          <a:ln>
            <a:noFill/>
          </a:ln>
        </p:spPr>
      </p:pic>
      <p:pic>
        <p:nvPicPr>
          <p:cNvPr id="188" name="Google Shape;188;p27"/>
          <p:cNvPicPr preferRelativeResize="0"/>
          <p:nvPr/>
        </p:nvPicPr>
        <p:blipFill rotWithShape="1">
          <a:blip r:embed="rId4">
            <a:alphaModFix/>
          </a:blip>
          <a:srcRect b="20410" l="27950" r="27888" t="8247"/>
          <a:stretch/>
        </p:blipFill>
        <p:spPr>
          <a:xfrm>
            <a:off x="6426000" y="3111975"/>
            <a:ext cx="502918" cy="533096"/>
          </a:xfrm>
          <a:prstGeom prst="rect">
            <a:avLst/>
          </a:prstGeom>
          <a:noFill/>
          <a:ln>
            <a:noFill/>
          </a:ln>
        </p:spPr>
      </p:pic>
      <p:pic>
        <p:nvPicPr>
          <p:cNvPr id="189" name="Google Shape;189;p27"/>
          <p:cNvPicPr preferRelativeResize="0"/>
          <p:nvPr/>
        </p:nvPicPr>
        <p:blipFill rotWithShape="1">
          <a:blip r:embed="rId4">
            <a:alphaModFix/>
          </a:blip>
          <a:srcRect b="20410" l="27950" r="27888" t="8247"/>
          <a:stretch/>
        </p:blipFill>
        <p:spPr>
          <a:xfrm>
            <a:off x="7255750" y="3014675"/>
            <a:ext cx="502918" cy="533096"/>
          </a:xfrm>
          <a:prstGeom prst="rect">
            <a:avLst/>
          </a:prstGeom>
          <a:noFill/>
          <a:ln>
            <a:noFill/>
          </a:ln>
        </p:spPr>
      </p:pic>
      <p:pic>
        <p:nvPicPr>
          <p:cNvPr id="190" name="Google Shape;190;p27"/>
          <p:cNvPicPr preferRelativeResize="0"/>
          <p:nvPr/>
        </p:nvPicPr>
        <p:blipFill rotWithShape="1">
          <a:blip r:embed="rId5">
            <a:alphaModFix/>
          </a:blip>
          <a:srcRect b="14339" l="23920" r="26295" t="29159"/>
          <a:stretch/>
        </p:blipFill>
        <p:spPr>
          <a:xfrm>
            <a:off x="6784825" y="3904375"/>
            <a:ext cx="710671" cy="530351"/>
          </a:xfrm>
          <a:prstGeom prst="rect">
            <a:avLst/>
          </a:prstGeom>
          <a:noFill/>
          <a:ln>
            <a:noFill/>
          </a:ln>
        </p:spPr>
      </p:pic>
      <p:sp>
        <p:nvSpPr>
          <p:cNvPr id="191" name="Google Shape;191;p27"/>
          <p:cNvSpPr txBox="1"/>
          <p:nvPr/>
        </p:nvSpPr>
        <p:spPr>
          <a:xfrm>
            <a:off x="7411125" y="4392850"/>
            <a:ext cx="3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a:t>
            </a:r>
            <a:endParaRPr>
              <a:solidFill>
                <a:srgbClr val="FF0000"/>
              </a:solidFill>
            </a:endParaRPr>
          </a:p>
        </p:txBody>
      </p:sp>
      <p:sp>
        <p:nvSpPr>
          <p:cNvPr id="192" name="Google Shape;192;p27"/>
          <p:cNvSpPr txBox="1"/>
          <p:nvPr/>
        </p:nvSpPr>
        <p:spPr>
          <a:xfrm>
            <a:off x="6560250" y="3596425"/>
            <a:ext cx="3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a:t>
            </a:r>
            <a:endParaRPr>
              <a:solidFill>
                <a:srgbClr val="FF0000"/>
              </a:solidFill>
            </a:endParaRPr>
          </a:p>
        </p:txBody>
      </p:sp>
      <p:sp>
        <p:nvSpPr>
          <p:cNvPr id="193" name="Google Shape;193;p27"/>
          <p:cNvSpPr txBox="1"/>
          <p:nvPr/>
        </p:nvSpPr>
        <p:spPr>
          <a:xfrm>
            <a:off x="7487325" y="3958325"/>
            <a:ext cx="3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a:t>
            </a:r>
            <a:endParaRPr>
              <a:solidFill>
                <a:srgbClr val="FF0000"/>
              </a:solidFill>
            </a:endParaRPr>
          </a:p>
        </p:txBody>
      </p:sp>
      <p:sp>
        <p:nvSpPr>
          <p:cNvPr id="194" name="Google Shape;194;p27"/>
          <p:cNvSpPr txBox="1"/>
          <p:nvPr/>
        </p:nvSpPr>
        <p:spPr>
          <a:xfrm>
            <a:off x="7145425" y="3558125"/>
            <a:ext cx="3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a:t>
            </a:r>
            <a:endParaRPr>
              <a:solidFill>
                <a:srgbClr val="FF0000"/>
              </a:solidFill>
            </a:endParaRPr>
          </a:p>
        </p:txBody>
      </p:sp>
      <p:sp>
        <p:nvSpPr>
          <p:cNvPr id="195" name="Google Shape;195;p27"/>
          <p:cNvSpPr txBox="1"/>
          <p:nvPr/>
        </p:nvSpPr>
        <p:spPr>
          <a:xfrm>
            <a:off x="6476075" y="4316650"/>
            <a:ext cx="3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a:t>
            </a:r>
            <a:endParaRPr>
              <a:solidFill>
                <a:srgbClr val="FF0000"/>
              </a:solidFill>
            </a:endParaRPr>
          </a:p>
        </p:txBody>
      </p:sp>
      <p:sp>
        <p:nvSpPr>
          <p:cNvPr id="196" name="Google Shape;196;p27"/>
          <p:cNvSpPr txBox="1"/>
          <p:nvPr/>
        </p:nvSpPr>
        <p:spPr>
          <a:xfrm>
            <a:off x="7065313" y="4469050"/>
            <a:ext cx="3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a:t>
            </a:r>
            <a:endParaRPr>
              <a:solidFill>
                <a:srgbClr val="FF0000"/>
              </a:solidFill>
            </a:endParaRPr>
          </a:p>
        </p:txBody>
      </p:sp>
      <p:sp>
        <p:nvSpPr>
          <p:cNvPr id="197" name="Google Shape;197;p27"/>
          <p:cNvSpPr txBox="1"/>
          <p:nvPr/>
        </p:nvSpPr>
        <p:spPr>
          <a:xfrm>
            <a:off x="1043350" y="131790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Training data</a:t>
            </a:r>
            <a:endParaRPr u="sng"/>
          </a:p>
        </p:txBody>
      </p:sp>
      <p:sp>
        <p:nvSpPr>
          <p:cNvPr id="198" name="Google Shape;198;p27"/>
          <p:cNvSpPr txBox="1"/>
          <p:nvPr/>
        </p:nvSpPr>
        <p:spPr>
          <a:xfrm>
            <a:off x="4696525" y="131790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Test data</a:t>
            </a:r>
            <a:endParaRPr u="sng"/>
          </a:p>
        </p:txBody>
      </p:sp>
      <p:sp>
        <p:nvSpPr>
          <p:cNvPr id="199" name="Google Shape;199;p27"/>
          <p:cNvSpPr txBox="1"/>
          <p:nvPr/>
        </p:nvSpPr>
        <p:spPr>
          <a:xfrm>
            <a:off x="7463100" y="3596425"/>
            <a:ext cx="3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a:t>
            </a:r>
            <a:endParaRPr>
              <a:solidFill>
                <a:srgbClr val="FF0000"/>
              </a:solidFill>
            </a:endParaRPr>
          </a:p>
        </p:txBody>
      </p:sp>
      <p:sp>
        <p:nvSpPr>
          <p:cNvPr id="200" name="Google Shape;200;p27"/>
          <p:cNvSpPr txBox="1"/>
          <p:nvPr/>
        </p:nvSpPr>
        <p:spPr>
          <a:xfrm>
            <a:off x="6432500" y="3912100"/>
            <a:ext cx="3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a:t>
            </a:r>
            <a:endParaRPr>
              <a:solidFill>
                <a:srgbClr val="FF0000"/>
              </a:solidFill>
            </a:endParaRPr>
          </a:p>
        </p:txBody>
      </p:sp>
      <p:sp>
        <p:nvSpPr>
          <p:cNvPr id="201" name="Google Shape;201;p27"/>
          <p:cNvSpPr txBox="1"/>
          <p:nvPr/>
        </p:nvSpPr>
        <p:spPr>
          <a:xfrm>
            <a:off x="6760513" y="4392850"/>
            <a:ext cx="3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a:t>
            </a:r>
            <a:endParaRPr>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keras to implement networks</a:t>
            </a:r>
            <a:endParaRPr/>
          </a:p>
        </p:txBody>
      </p:sp>
      <p:sp>
        <p:nvSpPr>
          <p:cNvPr id="207" name="Google Shape;207;p28"/>
          <p:cNvSpPr txBox="1"/>
          <p:nvPr>
            <p:ph idx="1" type="body"/>
          </p:nvPr>
        </p:nvSpPr>
        <p:spPr>
          <a:xfrm>
            <a:off x="311700" y="971975"/>
            <a:ext cx="8520600" cy="4006800"/>
          </a:xfrm>
          <a:prstGeom prst="rect">
            <a:avLst/>
          </a:prstGeom>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None/>
            </a:pPr>
            <a:r>
              <a:rPr lang="en" sz="1000">
                <a:solidFill>
                  <a:srgbClr val="274E13"/>
                </a:solidFill>
                <a:latin typeface="Roboto"/>
                <a:ea typeface="Roboto"/>
                <a:cs typeface="Roboto"/>
                <a:sym typeface="Roboto"/>
              </a:rPr>
              <a:t>#Dependencies</a:t>
            </a:r>
            <a:endParaRPr sz="1000">
              <a:solidFill>
                <a:srgbClr val="274E13"/>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rgbClr val="000000"/>
                </a:solidFill>
                <a:latin typeface="Roboto"/>
                <a:ea typeface="Roboto"/>
                <a:cs typeface="Roboto"/>
                <a:sym typeface="Roboto"/>
              </a:rPr>
              <a:t>from tensorflow.keras import layers, </a:t>
            </a:r>
            <a:r>
              <a:rPr lang="en" sz="1000">
                <a:solidFill>
                  <a:schemeClr val="dk1"/>
                </a:solidFill>
                <a:latin typeface="Roboto"/>
                <a:ea typeface="Roboto"/>
                <a:cs typeface="Roboto"/>
                <a:sym typeface="Roboto"/>
              </a:rPr>
              <a:t>models, activations</a:t>
            </a:r>
            <a:endParaRPr sz="1000">
              <a:solidFill>
                <a:srgbClr val="000000"/>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rgbClr val="000000"/>
                </a:solidFill>
                <a:latin typeface="Roboto"/>
                <a:ea typeface="Roboto"/>
                <a:cs typeface="Roboto"/>
                <a:sym typeface="Roboto"/>
              </a:rPr>
              <a:t>from tensorflow.keras import models</a:t>
            </a:r>
            <a:endParaRPr sz="1000">
              <a:solidFill>
                <a:srgbClr val="000000"/>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rgbClr val="000000"/>
                </a:solidFill>
                <a:latin typeface="Roboto"/>
                <a:ea typeface="Roboto"/>
                <a:cs typeface="Roboto"/>
                <a:sym typeface="Roboto"/>
              </a:rPr>
              <a:t>from tensorflow.keras import activations</a:t>
            </a:r>
            <a:endParaRPr sz="1000">
              <a:solidFill>
                <a:srgbClr val="000000"/>
              </a:solidFill>
              <a:latin typeface="Roboto"/>
              <a:ea typeface="Roboto"/>
              <a:cs typeface="Roboto"/>
              <a:sym typeface="Roboto"/>
            </a:endParaRPr>
          </a:p>
          <a:p>
            <a:pPr indent="0" lvl="0" marL="0" marR="190500" rtl="0" algn="l">
              <a:lnSpc>
                <a:spcPct val="115000"/>
              </a:lnSpc>
              <a:spcBef>
                <a:spcPts val="0"/>
              </a:spcBef>
              <a:spcAft>
                <a:spcPts val="0"/>
              </a:spcAft>
              <a:buNone/>
            </a:pPr>
            <a:r>
              <a:t/>
            </a:r>
            <a:endParaRPr sz="1000">
              <a:solidFill>
                <a:srgbClr val="000000"/>
              </a:solidFill>
              <a:latin typeface="Roboto"/>
              <a:ea typeface="Roboto"/>
              <a:cs typeface="Roboto"/>
              <a:sym typeface="Roboto"/>
            </a:endParaRPr>
          </a:p>
          <a:p>
            <a:pPr indent="0" lvl="0" marL="0" marR="190500" rtl="0" algn="l">
              <a:lnSpc>
                <a:spcPct val="115000"/>
              </a:lnSpc>
              <a:spcBef>
                <a:spcPts val="0"/>
              </a:spcBef>
              <a:spcAft>
                <a:spcPts val="0"/>
              </a:spcAft>
              <a:buNone/>
            </a:pPr>
            <a:r>
              <a:rPr lang="en" sz="1000">
                <a:solidFill>
                  <a:srgbClr val="274E13"/>
                </a:solidFill>
                <a:latin typeface="Roboto"/>
                <a:ea typeface="Roboto"/>
                <a:cs typeface="Roboto"/>
                <a:sym typeface="Roboto"/>
              </a:rPr>
              <a:t># Construct the Neural network</a:t>
            </a:r>
            <a:endParaRPr sz="1000">
              <a:solidFill>
                <a:srgbClr val="274E13"/>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model = tf.keras.Sequential()</a:t>
            </a:r>
            <a:endParaRPr sz="1000">
              <a:solidFill>
                <a:schemeClr val="dk1"/>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rgbClr val="274E13"/>
                </a:solidFill>
                <a:latin typeface="Roboto"/>
                <a:ea typeface="Roboto"/>
                <a:cs typeface="Roboto"/>
                <a:sym typeface="Roboto"/>
              </a:rPr>
              <a:t>#define input layer</a:t>
            </a:r>
            <a:endParaRPr sz="1000">
              <a:solidFill>
                <a:srgbClr val="274E13"/>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model.add(layers.Dense(4, input_shape=(3,)))</a:t>
            </a:r>
            <a:endParaRPr sz="1000">
              <a:solidFill>
                <a:schemeClr val="dk1"/>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model.add(layers.Activation(activations.relu))</a:t>
            </a:r>
            <a:endParaRPr sz="1000">
              <a:solidFill>
                <a:schemeClr val="dk1"/>
              </a:solidFill>
              <a:latin typeface="Roboto"/>
              <a:ea typeface="Roboto"/>
              <a:cs typeface="Roboto"/>
              <a:sym typeface="Roboto"/>
            </a:endParaRPr>
          </a:p>
          <a:p>
            <a:pPr indent="0" lvl="0" marL="0" marR="19050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marR="190500" rtl="0" algn="l">
              <a:spcBef>
                <a:spcPts val="0"/>
              </a:spcBef>
              <a:spcAft>
                <a:spcPts val="0"/>
              </a:spcAft>
              <a:buClr>
                <a:schemeClr val="dk1"/>
              </a:buClr>
              <a:buSzPts val="1100"/>
              <a:buFont typeface="Arial"/>
              <a:buNone/>
            </a:pPr>
            <a:r>
              <a:rPr lang="en" sz="1000">
                <a:solidFill>
                  <a:srgbClr val="274E13"/>
                </a:solidFill>
                <a:latin typeface="Roboto"/>
                <a:ea typeface="Roboto"/>
                <a:cs typeface="Roboto"/>
                <a:sym typeface="Roboto"/>
              </a:rPr>
              <a:t>#define hidden layer</a:t>
            </a:r>
            <a:endParaRPr sz="1000">
              <a:solidFill>
                <a:schemeClr val="dk1"/>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model.add(layers.Dense(4))</a:t>
            </a:r>
            <a:endParaRPr sz="1000">
              <a:solidFill>
                <a:schemeClr val="dk1"/>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model.add(layers.Activation(activations.relu))</a:t>
            </a:r>
            <a:endParaRPr sz="1000">
              <a:solidFill>
                <a:schemeClr val="dk1"/>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#model.add(layers.Dropout(0.5))</a:t>
            </a:r>
            <a:endParaRPr sz="1000">
              <a:solidFill>
                <a:schemeClr val="dk1"/>
              </a:solidFill>
              <a:latin typeface="Roboto"/>
              <a:ea typeface="Roboto"/>
              <a:cs typeface="Roboto"/>
              <a:sym typeface="Roboto"/>
            </a:endParaRPr>
          </a:p>
          <a:p>
            <a:pPr indent="0" lvl="0" marL="0" marR="19050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marR="190500" rtl="0" algn="l">
              <a:spcBef>
                <a:spcPts val="0"/>
              </a:spcBef>
              <a:spcAft>
                <a:spcPts val="0"/>
              </a:spcAft>
              <a:buClr>
                <a:schemeClr val="dk1"/>
              </a:buClr>
              <a:buSzPts val="1100"/>
              <a:buFont typeface="Arial"/>
              <a:buNone/>
            </a:pPr>
            <a:r>
              <a:rPr lang="en" sz="1000">
                <a:solidFill>
                  <a:srgbClr val="274E13"/>
                </a:solidFill>
                <a:latin typeface="Roboto"/>
                <a:ea typeface="Roboto"/>
                <a:cs typeface="Roboto"/>
                <a:sym typeface="Roboto"/>
              </a:rPr>
              <a:t>#define output layer</a:t>
            </a:r>
            <a:endParaRPr sz="1000">
              <a:solidFill>
                <a:srgbClr val="274E13"/>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model.add(layers.Dense(1))</a:t>
            </a:r>
            <a:endParaRPr sz="1000">
              <a:solidFill>
                <a:schemeClr val="dk1"/>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model.add(layers.Activation(activations.softmax))</a:t>
            </a:r>
            <a:endParaRPr sz="1000">
              <a:solidFill>
                <a:schemeClr val="dk1"/>
              </a:solidFill>
              <a:latin typeface="Roboto"/>
              <a:ea typeface="Roboto"/>
              <a:cs typeface="Roboto"/>
              <a:sym typeface="Roboto"/>
            </a:endParaRPr>
          </a:p>
          <a:p>
            <a:pPr indent="0" lvl="0" marL="0" marR="19050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marR="190500" rtl="0" algn="l">
              <a:spcBef>
                <a:spcPts val="0"/>
              </a:spcBef>
              <a:spcAft>
                <a:spcPts val="0"/>
              </a:spcAft>
              <a:buClr>
                <a:schemeClr val="dk1"/>
              </a:buClr>
              <a:buSzPts val="1100"/>
              <a:buFont typeface="Arial"/>
              <a:buNone/>
            </a:pPr>
            <a:r>
              <a:rPr lang="en" sz="1000">
                <a:solidFill>
                  <a:srgbClr val="274E13"/>
                </a:solidFill>
                <a:latin typeface="Roboto"/>
                <a:ea typeface="Roboto"/>
                <a:cs typeface="Roboto"/>
                <a:sym typeface="Roboto"/>
              </a:rPr>
              <a:t>#Train the network</a:t>
            </a:r>
            <a:endParaRPr sz="1000">
              <a:solidFill>
                <a:srgbClr val="274E13"/>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model.compile(loss='categorical_crossentropy', optimizer='adam', metrics=['accuracy'])</a:t>
            </a:r>
            <a:endParaRPr sz="1000">
              <a:solidFill>
                <a:schemeClr val="dk1"/>
              </a:solidFill>
              <a:latin typeface="Roboto"/>
              <a:ea typeface="Roboto"/>
              <a:cs typeface="Roboto"/>
              <a:sym typeface="Roboto"/>
            </a:endParaRPr>
          </a:p>
          <a:p>
            <a:pPr indent="0" lvl="0" marL="0" marR="190500" rtl="0" algn="l">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print (model.summary())</a:t>
            </a:r>
            <a:endParaRPr sz="1000">
              <a:solidFill>
                <a:schemeClr val="dk1"/>
              </a:solidFill>
              <a:latin typeface="Roboto"/>
              <a:ea typeface="Roboto"/>
              <a:cs typeface="Roboto"/>
              <a:sym typeface="Roboto"/>
            </a:endParaRPr>
          </a:p>
          <a:p>
            <a:pPr indent="0" lvl="0" marL="0" marR="19050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pic>
        <p:nvPicPr>
          <p:cNvPr id="208" name="Google Shape;208;p28"/>
          <p:cNvPicPr preferRelativeResize="0"/>
          <p:nvPr/>
        </p:nvPicPr>
        <p:blipFill rotWithShape="1">
          <a:blip r:embed="rId3">
            <a:alphaModFix/>
          </a:blip>
          <a:srcRect b="2929" l="2152" r="2171" t="3787"/>
          <a:stretch/>
        </p:blipFill>
        <p:spPr>
          <a:xfrm>
            <a:off x="4248925" y="1334600"/>
            <a:ext cx="4818875" cy="2330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Explanation</a:t>
            </a:r>
            <a:endParaRPr/>
          </a:p>
        </p:txBody>
      </p:sp>
      <p:sp>
        <p:nvSpPr>
          <p:cNvPr id="214" name="Google Shape;21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lnSpc>
                <a:spcPct val="218181"/>
              </a:lnSpc>
              <a:spcBef>
                <a:spcPts val="3200"/>
              </a:spcBef>
              <a:spcAft>
                <a:spcPts val="0"/>
              </a:spcAft>
              <a:buClr>
                <a:schemeClr val="dk1"/>
              </a:buClr>
              <a:buSzPct val="68750"/>
              <a:buFont typeface="Arial"/>
              <a:buNone/>
            </a:pPr>
            <a:r>
              <a:rPr b="1" lang="en" sz="1600">
                <a:solidFill>
                  <a:srgbClr val="292929"/>
                </a:solidFill>
                <a:highlight>
                  <a:srgbClr val="FFFFFF"/>
                </a:highlight>
                <a:latin typeface="Georgia"/>
                <a:ea typeface="Georgia"/>
                <a:cs typeface="Georgia"/>
                <a:sym typeface="Georgia"/>
              </a:rPr>
              <a:t>Sequential</a:t>
            </a:r>
            <a:r>
              <a:rPr lang="en" sz="1600">
                <a:solidFill>
                  <a:srgbClr val="292929"/>
                </a:solidFill>
                <a:highlight>
                  <a:srgbClr val="FFFFFF"/>
                </a:highlight>
                <a:latin typeface="Georgia"/>
                <a:ea typeface="Georgia"/>
                <a:cs typeface="Georgia"/>
                <a:sym typeface="Georgia"/>
              </a:rPr>
              <a:t> specifies to keras that we are creating model sequentially and the output of each layer we add is input to the next layer we specify.</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b="1" lang="en" sz="1600">
                <a:solidFill>
                  <a:srgbClr val="292929"/>
                </a:solidFill>
                <a:highlight>
                  <a:srgbClr val="FFFFFF"/>
                </a:highlight>
                <a:latin typeface="Georgia"/>
                <a:ea typeface="Georgia"/>
                <a:cs typeface="Georgia"/>
                <a:sym typeface="Georgia"/>
              </a:rPr>
              <a:t>model.add</a:t>
            </a:r>
            <a:r>
              <a:rPr lang="en" sz="1600">
                <a:solidFill>
                  <a:srgbClr val="292929"/>
                </a:solidFill>
                <a:highlight>
                  <a:srgbClr val="FFFFFF"/>
                </a:highlight>
                <a:latin typeface="Georgia"/>
                <a:ea typeface="Georgia"/>
                <a:cs typeface="Georgia"/>
                <a:sym typeface="Georgia"/>
              </a:rPr>
              <a:t> is used to add a layer to our neural network. We need to specify as an argument what type of layer we want. </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Clr>
                <a:schemeClr val="dk1"/>
              </a:buClr>
              <a:buSzPct val="68750"/>
              <a:buFont typeface="Arial"/>
              <a:buNone/>
            </a:pPr>
            <a:r>
              <a:rPr lang="en" sz="1600">
                <a:solidFill>
                  <a:srgbClr val="292929"/>
                </a:solidFill>
                <a:highlight>
                  <a:srgbClr val="FFFFFF"/>
                </a:highlight>
                <a:latin typeface="Georgia"/>
                <a:ea typeface="Georgia"/>
                <a:cs typeface="Georgia"/>
                <a:sym typeface="Georgia"/>
              </a:rPr>
              <a:t>The </a:t>
            </a:r>
            <a:r>
              <a:rPr b="1" lang="en" sz="1600">
                <a:solidFill>
                  <a:srgbClr val="292929"/>
                </a:solidFill>
                <a:highlight>
                  <a:srgbClr val="FFFFFF"/>
                </a:highlight>
                <a:latin typeface="Georgia"/>
                <a:ea typeface="Georgia"/>
                <a:cs typeface="Georgia"/>
                <a:sym typeface="Georgia"/>
              </a:rPr>
              <a:t>Dense</a:t>
            </a:r>
            <a:r>
              <a:rPr lang="en" sz="1600">
                <a:solidFill>
                  <a:srgbClr val="292929"/>
                </a:solidFill>
                <a:highlight>
                  <a:srgbClr val="FFFFFF"/>
                </a:highlight>
                <a:latin typeface="Georgia"/>
                <a:ea typeface="Georgia"/>
                <a:cs typeface="Georgia"/>
                <a:sym typeface="Georgia"/>
              </a:rPr>
              <a:t> is used to specify the fully connected layer. The arguments of Dense are output dimension which is 4 in the first case, input dimension which is 4 for input dimension and the activation function to be used which is relu in this case. The second layer is similar, we don’t need to specify input dimension as we have defined the model to be sequential so keras will automatically consider input dimension to be same as the output of last layer i.e 4. In the third layer(output layer) the output dimension is 1. Now as we have discussed earlier, the output layer takes different activation functions and for the case of multiclass classification, it is softmax.</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nvSpPr>
        <p:spPr>
          <a:xfrm>
            <a:off x="321400" y="302900"/>
            <a:ext cx="4400700" cy="7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latin typeface="Saira Condensed SemiBold"/>
                <a:ea typeface="Saira Condensed SemiBold"/>
                <a:cs typeface="Saira Condensed SemiBold"/>
                <a:sym typeface="Saira Condensed SemiBold"/>
              </a:rPr>
              <a:t>input  → model → output</a:t>
            </a:r>
            <a:endParaRPr sz="3600">
              <a:latin typeface="Saira Condensed SemiBold"/>
              <a:ea typeface="Saira Condensed SemiBold"/>
              <a:cs typeface="Saira Condensed SemiBold"/>
              <a:sym typeface="Saira Condensed SemiBold"/>
            </a:endParaRPr>
          </a:p>
          <a:p>
            <a:pPr indent="0" lvl="0" marL="0" rtl="0" algn="l">
              <a:spcBef>
                <a:spcPts val="0"/>
              </a:spcBef>
              <a:spcAft>
                <a:spcPts val="0"/>
              </a:spcAft>
              <a:buClr>
                <a:schemeClr val="dk1"/>
              </a:buClr>
              <a:buSzPts val="1100"/>
              <a:buFont typeface="Arial"/>
              <a:buNone/>
            </a:pPr>
            <a:r>
              <a:rPr lang="en" sz="3600">
                <a:latin typeface="Saira Condensed SemiBold"/>
                <a:ea typeface="Saira Condensed SemiBold"/>
                <a:cs typeface="Saira Condensed SemiBold"/>
                <a:sym typeface="Saira Condensed SemiBold"/>
              </a:rPr>
              <a:t>Let’s show this with a simple example!</a:t>
            </a:r>
            <a:endParaRPr sz="3600">
              <a:latin typeface="Saira Condensed SemiBold"/>
              <a:ea typeface="Saira Condensed SemiBold"/>
              <a:cs typeface="Saira Condensed SemiBold"/>
              <a:sym typeface="Saira Condense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title"/>
          </p:nvPr>
        </p:nvSpPr>
        <p:spPr>
          <a:xfrm>
            <a:off x="445200" y="456425"/>
            <a:ext cx="8186700" cy="641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a:t>Collect inputs and outputs</a:t>
            </a:r>
            <a:endParaRPr sz="2100">
              <a:solidFill>
                <a:srgbClr val="666666"/>
              </a:solidFill>
            </a:endParaRPr>
          </a:p>
        </p:txBody>
      </p:sp>
      <p:graphicFrame>
        <p:nvGraphicFramePr>
          <p:cNvPr id="70" name="Google Shape;70;p16"/>
          <p:cNvGraphicFramePr/>
          <p:nvPr/>
        </p:nvGraphicFramePr>
        <p:xfrm>
          <a:off x="3092350" y="1420238"/>
          <a:ext cx="3000000" cy="3000000"/>
        </p:xfrm>
        <a:graphic>
          <a:graphicData uri="http://schemas.openxmlformats.org/drawingml/2006/table">
            <a:tbl>
              <a:tblPr>
                <a:noFill/>
                <a:tableStyleId>{2170BEB6-F1F8-497A-A43D-8F0637BFC27A}</a:tableStyleId>
              </a:tblPr>
              <a:tblGrid>
                <a:gridCol w="1112250"/>
                <a:gridCol w="349375"/>
                <a:gridCol w="1774700"/>
              </a:tblGrid>
              <a:tr h="336950">
                <a:tc>
                  <a:txBody>
                    <a:bodyPr/>
                    <a:lstStyle/>
                    <a:p>
                      <a:pPr indent="0" lvl="0" marL="0" rtl="0" algn="l">
                        <a:spcBef>
                          <a:spcPts val="0"/>
                        </a:spcBef>
                        <a:spcAft>
                          <a:spcPts val="0"/>
                        </a:spcAft>
                        <a:buNone/>
                      </a:pPr>
                      <a:r>
                        <a:rPr b="1" lang="en" sz="1800">
                          <a:solidFill>
                            <a:srgbClr val="0066FF"/>
                          </a:solidFill>
                          <a:latin typeface="Saira Condensed"/>
                          <a:ea typeface="Saira Condensed"/>
                          <a:cs typeface="Saira Condensed"/>
                          <a:sym typeface="Saira Condensed"/>
                        </a:rPr>
                        <a:t>input </a:t>
                      </a:r>
                      <a:endParaRPr sz="1800">
                        <a:latin typeface="Open Sans SemiBold"/>
                        <a:ea typeface="Open Sans SemiBold"/>
                        <a:cs typeface="Open Sans SemiBold"/>
                        <a:sym typeface="Open Sans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b="1" lang="en" sz="1800">
                          <a:solidFill>
                            <a:srgbClr val="0066FF"/>
                          </a:solidFill>
                          <a:latin typeface="Saira Condensed"/>
                          <a:ea typeface="Saira Condensed"/>
                          <a:cs typeface="Saira Condensed"/>
                          <a:sym typeface="Saira Condensed"/>
                        </a:rPr>
                        <a:t>→</a:t>
                      </a:r>
                      <a:endParaRPr sz="1800">
                        <a:latin typeface="Open Sans SemiBold"/>
                        <a:ea typeface="Open Sans SemiBold"/>
                        <a:cs typeface="Open Sans SemiBold"/>
                        <a:sym typeface="Open Sans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rgbClr val="0066FF"/>
                          </a:solidFill>
                          <a:latin typeface="Saira Condensed"/>
                          <a:ea typeface="Saira Condensed"/>
                          <a:cs typeface="Saira Condensed"/>
                          <a:sym typeface="Saira Condensed"/>
                        </a:rPr>
                        <a:t>output</a:t>
                      </a:r>
                      <a:endParaRPr sz="1800">
                        <a:latin typeface="Open Sans SemiBold"/>
                        <a:ea typeface="Open Sans SemiBold"/>
                        <a:cs typeface="Open Sans SemiBold"/>
                        <a:sym typeface="Open Sans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9500">
                <a:tc>
                  <a:txBody>
                    <a:bodyPr/>
                    <a:lstStyle/>
                    <a:p>
                      <a:pPr indent="0" lvl="0" marL="0" rtl="0" algn="l">
                        <a:spcBef>
                          <a:spcPts val="0"/>
                        </a:spcBef>
                        <a:spcAft>
                          <a:spcPts val="0"/>
                        </a:spcAft>
                        <a:buClr>
                          <a:srgbClr val="000000"/>
                        </a:buClr>
                        <a:buSzPts val="1100"/>
                        <a:buFont typeface="Arial"/>
                        <a:buNone/>
                      </a:pPr>
                      <a:r>
                        <a:rPr lang="en">
                          <a:uFill>
                            <a:noFill/>
                          </a:uFill>
                          <a:latin typeface="Open Sans Light"/>
                          <a:ea typeface="Open Sans Light"/>
                          <a:cs typeface="Open Sans Light"/>
                          <a:sym typeface="Open Sans Light"/>
                          <a:hlinkClick r:id="rId3"/>
                        </a:rPr>
                        <a:t>70</a:t>
                      </a:r>
                      <a:r>
                        <a:rPr lang="en">
                          <a:latin typeface="Open Sans Light"/>
                          <a:ea typeface="Open Sans Light"/>
                          <a:cs typeface="Open Sans Light"/>
                          <a:sym typeface="Open Sans Light"/>
                        </a:rPr>
                        <a:t> </a:t>
                      </a:r>
                      <a:r>
                        <a:rPr lang="en">
                          <a:solidFill>
                            <a:srgbClr val="000000"/>
                          </a:solidFill>
                          <a:latin typeface="Open Sans Light"/>
                          <a:ea typeface="Open Sans Light"/>
                          <a:cs typeface="Open Sans Light"/>
                          <a:sym typeface="Open Sans Light"/>
                        </a:rPr>
                        <a:t>m</a:t>
                      </a:r>
                      <a:r>
                        <a:rPr baseline="30000" lang="en">
                          <a:solidFill>
                            <a:srgbClr val="000000"/>
                          </a:solidFill>
                          <a:latin typeface="Open Sans Light"/>
                          <a:ea typeface="Open Sans Light"/>
                          <a:cs typeface="Open Sans Light"/>
                          <a:sym typeface="Open Sans Light"/>
                        </a:rPr>
                        <a:t>2</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latin typeface="Open Sans Light"/>
                          <a:ea typeface="Open Sans Light"/>
                          <a:cs typeface="Open Sans Light"/>
                          <a:sym typeface="Open Sans Light"/>
                        </a:rPr>
                        <a:t>→</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000000"/>
                          </a:solidFill>
                          <a:latin typeface="Open Sans Light"/>
                          <a:ea typeface="Open Sans Light"/>
                          <a:cs typeface="Open Sans Light"/>
                          <a:sym typeface="Open Sans Light"/>
                        </a:rPr>
                        <a:t>€ </a:t>
                      </a:r>
                      <a:r>
                        <a:rPr lang="en">
                          <a:latin typeface="Open Sans Light"/>
                          <a:ea typeface="Open Sans Light"/>
                          <a:cs typeface="Open Sans Light"/>
                          <a:sym typeface="Open Sans Light"/>
                        </a:rPr>
                        <a:t>260.000</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9500">
                <a:tc>
                  <a:txBody>
                    <a:bodyPr/>
                    <a:lstStyle/>
                    <a:p>
                      <a:pPr indent="0" lvl="0" marL="0" rtl="0" algn="l">
                        <a:spcBef>
                          <a:spcPts val="0"/>
                        </a:spcBef>
                        <a:spcAft>
                          <a:spcPts val="0"/>
                        </a:spcAft>
                        <a:buClr>
                          <a:srgbClr val="000000"/>
                        </a:buClr>
                        <a:buSzPts val="1100"/>
                        <a:buFont typeface="Arial"/>
                        <a:buNone/>
                      </a:pPr>
                      <a:r>
                        <a:rPr lang="en">
                          <a:uFill>
                            <a:noFill/>
                          </a:uFill>
                          <a:latin typeface="Open Sans Light"/>
                          <a:ea typeface="Open Sans Light"/>
                          <a:cs typeface="Open Sans Light"/>
                          <a:sym typeface="Open Sans Light"/>
                          <a:hlinkClick r:id="rId4"/>
                        </a:rPr>
                        <a:t>91</a:t>
                      </a:r>
                      <a:r>
                        <a:rPr lang="en">
                          <a:solidFill>
                            <a:srgbClr val="000000"/>
                          </a:solidFill>
                          <a:latin typeface="Open Sans Light"/>
                          <a:ea typeface="Open Sans Light"/>
                          <a:cs typeface="Open Sans Light"/>
                          <a:sym typeface="Open Sans Light"/>
                        </a:rPr>
                        <a:t> m</a:t>
                      </a:r>
                      <a:r>
                        <a:rPr baseline="30000" lang="en">
                          <a:solidFill>
                            <a:srgbClr val="000000"/>
                          </a:solidFill>
                          <a:latin typeface="Open Sans Light"/>
                          <a:ea typeface="Open Sans Light"/>
                          <a:cs typeface="Open Sans Light"/>
                          <a:sym typeface="Open Sans Light"/>
                        </a:rPr>
                        <a:t>2</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000000"/>
                          </a:solidFill>
                          <a:latin typeface="Open Sans Light"/>
                          <a:ea typeface="Open Sans Light"/>
                          <a:cs typeface="Open Sans Light"/>
                          <a:sym typeface="Open Sans Light"/>
                        </a:rPr>
                        <a:t>→</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000000"/>
                          </a:solidFill>
                          <a:latin typeface="Open Sans Light"/>
                          <a:ea typeface="Open Sans Light"/>
                          <a:cs typeface="Open Sans Light"/>
                          <a:sym typeface="Open Sans Light"/>
                        </a:rPr>
                        <a:t>€ </a:t>
                      </a:r>
                      <a:r>
                        <a:rPr lang="en">
                          <a:latin typeface="Open Sans Light"/>
                          <a:ea typeface="Open Sans Light"/>
                          <a:cs typeface="Open Sans Light"/>
                          <a:sym typeface="Open Sans Light"/>
                        </a:rPr>
                        <a:t>330.000</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9500">
                <a:tc>
                  <a:txBody>
                    <a:bodyPr/>
                    <a:lstStyle/>
                    <a:p>
                      <a:pPr indent="0" lvl="0" marL="0" rtl="0" algn="l">
                        <a:spcBef>
                          <a:spcPts val="0"/>
                        </a:spcBef>
                        <a:spcAft>
                          <a:spcPts val="0"/>
                        </a:spcAft>
                        <a:buClr>
                          <a:srgbClr val="000000"/>
                        </a:buClr>
                        <a:buSzPts val="1100"/>
                        <a:buFont typeface="Arial"/>
                        <a:buNone/>
                      </a:pPr>
                      <a:r>
                        <a:rPr lang="en">
                          <a:uFill>
                            <a:noFill/>
                          </a:uFill>
                          <a:latin typeface="Open Sans Light"/>
                          <a:ea typeface="Open Sans Light"/>
                          <a:cs typeface="Open Sans Light"/>
                          <a:sym typeface="Open Sans Light"/>
                          <a:hlinkClick r:id="rId5"/>
                        </a:rPr>
                        <a:t>102</a:t>
                      </a:r>
                      <a:r>
                        <a:rPr lang="en">
                          <a:latin typeface="Open Sans Light"/>
                          <a:ea typeface="Open Sans Light"/>
                          <a:cs typeface="Open Sans Light"/>
                          <a:sym typeface="Open Sans Light"/>
                        </a:rPr>
                        <a:t> </a:t>
                      </a:r>
                      <a:r>
                        <a:rPr lang="en">
                          <a:solidFill>
                            <a:srgbClr val="000000"/>
                          </a:solidFill>
                          <a:latin typeface="Open Sans Light"/>
                          <a:ea typeface="Open Sans Light"/>
                          <a:cs typeface="Open Sans Light"/>
                          <a:sym typeface="Open Sans Light"/>
                        </a:rPr>
                        <a:t>m</a:t>
                      </a:r>
                      <a:r>
                        <a:rPr baseline="30000" lang="en">
                          <a:solidFill>
                            <a:srgbClr val="000000"/>
                          </a:solidFill>
                          <a:latin typeface="Open Sans Light"/>
                          <a:ea typeface="Open Sans Light"/>
                          <a:cs typeface="Open Sans Light"/>
                          <a:sym typeface="Open Sans Light"/>
                        </a:rPr>
                        <a:t>2</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000000"/>
                          </a:solidFill>
                          <a:latin typeface="Open Sans Light"/>
                          <a:ea typeface="Open Sans Light"/>
                          <a:cs typeface="Open Sans Light"/>
                          <a:sym typeface="Open Sans Light"/>
                        </a:rPr>
                        <a:t>→</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000000"/>
                          </a:solidFill>
                          <a:latin typeface="Open Sans Light"/>
                          <a:ea typeface="Open Sans Light"/>
                          <a:cs typeface="Open Sans Light"/>
                          <a:sym typeface="Open Sans Light"/>
                        </a:rPr>
                        <a:t>€ </a:t>
                      </a:r>
                      <a:r>
                        <a:rPr lang="en">
                          <a:latin typeface="Open Sans Light"/>
                          <a:ea typeface="Open Sans Light"/>
                          <a:cs typeface="Open Sans Light"/>
                          <a:sym typeface="Open Sans Light"/>
                        </a:rPr>
                        <a:t>400.000</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9500">
                <a:tc>
                  <a:txBody>
                    <a:bodyPr/>
                    <a:lstStyle/>
                    <a:p>
                      <a:pPr indent="0" lvl="0" marL="0" rtl="0" algn="l">
                        <a:spcBef>
                          <a:spcPts val="0"/>
                        </a:spcBef>
                        <a:spcAft>
                          <a:spcPts val="0"/>
                        </a:spcAft>
                        <a:buClr>
                          <a:srgbClr val="000000"/>
                        </a:buClr>
                        <a:buSzPts val="1100"/>
                        <a:buFont typeface="Arial"/>
                        <a:buNone/>
                      </a:pPr>
                      <a:r>
                        <a:rPr lang="en">
                          <a:uFill>
                            <a:noFill/>
                          </a:uFill>
                          <a:latin typeface="Open Sans Light"/>
                          <a:ea typeface="Open Sans Light"/>
                          <a:cs typeface="Open Sans Light"/>
                          <a:sym typeface="Open Sans Light"/>
                          <a:hlinkClick r:id="rId6"/>
                        </a:rPr>
                        <a:t>150</a:t>
                      </a:r>
                      <a:r>
                        <a:rPr lang="en">
                          <a:latin typeface="Open Sans Light"/>
                          <a:ea typeface="Open Sans Light"/>
                          <a:cs typeface="Open Sans Light"/>
                          <a:sym typeface="Open Sans Light"/>
                        </a:rPr>
                        <a:t> </a:t>
                      </a:r>
                      <a:r>
                        <a:rPr lang="en">
                          <a:solidFill>
                            <a:srgbClr val="000000"/>
                          </a:solidFill>
                          <a:latin typeface="Open Sans Light"/>
                          <a:ea typeface="Open Sans Light"/>
                          <a:cs typeface="Open Sans Light"/>
                          <a:sym typeface="Open Sans Light"/>
                        </a:rPr>
                        <a:t>m</a:t>
                      </a:r>
                      <a:r>
                        <a:rPr baseline="30000" lang="en">
                          <a:solidFill>
                            <a:srgbClr val="000000"/>
                          </a:solidFill>
                          <a:latin typeface="Open Sans Light"/>
                          <a:ea typeface="Open Sans Light"/>
                          <a:cs typeface="Open Sans Light"/>
                          <a:sym typeface="Open Sans Light"/>
                        </a:rPr>
                        <a:t>2</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000000"/>
                          </a:solidFill>
                          <a:latin typeface="Open Sans Light"/>
                          <a:ea typeface="Open Sans Light"/>
                          <a:cs typeface="Open Sans Light"/>
                          <a:sym typeface="Open Sans Light"/>
                        </a:rPr>
                        <a:t>→</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000000"/>
                          </a:solidFill>
                          <a:latin typeface="Open Sans Light"/>
                          <a:ea typeface="Open Sans Light"/>
                          <a:cs typeface="Open Sans Light"/>
                          <a:sym typeface="Open Sans Light"/>
                        </a:rPr>
                        <a:t>€ </a:t>
                      </a:r>
                      <a:r>
                        <a:rPr lang="en">
                          <a:latin typeface="Open Sans Light"/>
                          <a:ea typeface="Open Sans Light"/>
                          <a:cs typeface="Open Sans Light"/>
                          <a:sym typeface="Open Sans Light"/>
                        </a:rPr>
                        <a:t>448.000</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9500">
                <a:tc>
                  <a:txBody>
                    <a:bodyPr/>
                    <a:lstStyle/>
                    <a:p>
                      <a:pPr indent="0" lvl="0" marL="0" rtl="0" algn="l">
                        <a:spcBef>
                          <a:spcPts val="0"/>
                        </a:spcBef>
                        <a:spcAft>
                          <a:spcPts val="0"/>
                        </a:spcAft>
                        <a:buNone/>
                      </a:pPr>
                      <a:r>
                        <a:t/>
                      </a:r>
                      <a:endParaRPr>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9500">
                <a:tc>
                  <a:txBody>
                    <a:bodyPr/>
                    <a:lstStyle/>
                    <a:p>
                      <a:pPr indent="0" lvl="0" marL="0" rtl="0" algn="l">
                        <a:spcBef>
                          <a:spcPts val="0"/>
                        </a:spcBef>
                        <a:spcAft>
                          <a:spcPts val="0"/>
                        </a:spcAft>
                        <a:buClr>
                          <a:srgbClr val="000000"/>
                        </a:buClr>
                        <a:buSzPts val="1100"/>
                        <a:buFont typeface="Arial"/>
                        <a:buNone/>
                      </a:pPr>
                      <a:r>
                        <a:rPr lang="en">
                          <a:latin typeface="Open Sans Light"/>
                          <a:ea typeface="Open Sans Light"/>
                          <a:cs typeface="Open Sans Light"/>
                          <a:sym typeface="Open Sans Light"/>
                        </a:rPr>
                        <a:t>120 m</a:t>
                      </a:r>
                      <a:r>
                        <a:rPr baseline="30000" lang="en">
                          <a:latin typeface="Open Sans Light"/>
                          <a:ea typeface="Open Sans Light"/>
                          <a:cs typeface="Open Sans Light"/>
                          <a:sym typeface="Open Sans Light"/>
                        </a:rPr>
                        <a:t>2</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Open Sans Light"/>
                          <a:ea typeface="Open Sans Light"/>
                          <a:cs typeface="Open Sans Light"/>
                          <a:sym typeface="Open Sans Light"/>
                        </a:rPr>
                        <a:t>→</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latin typeface="Open Sans Light"/>
                          <a:ea typeface="Open Sans Light"/>
                          <a:cs typeface="Open Sans Light"/>
                          <a:sym typeface="Open Sans Light"/>
                        </a:rPr>
                        <a:t>€      ?</a:t>
                      </a:r>
                      <a:endParaRPr>
                        <a:latin typeface="Open Sans Light"/>
                        <a:ea typeface="Open Sans Light"/>
                        <a:cs typeface="Open Sans Light"/>
                        <a:sym typeface="Open Sans 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71" name="Google Shape;71;p16"/>
          <p:cNvPicPr preferRelativeResize="0"/>
          <p:nvPr/>
        </p:nvPicPr>
        <p:blipFill>
          <a:blip r:embed="rId7">
            <a:alphaModFix/>
          </a:blip>
          <a:stretch>
            <a:fillRect/>
          </a:stretch>
        </p:blipFill>
        <p:spPr>
          <a:xfrm>
            <a:off x="2815313" y="1975787"/>
            <a:ext cx="219900" cy="195468"/>
          </a:xfrm>
          <a:prstGeom prst="rect">
            <a:avLst/>
          </a:prstGeom>
          <a:noFill/>
          <a:ln>
            <a:noFill/>
          </a:ln>
        </p:spPr>
      </p:pic>
      <p:pic>
        <p:nvPicPr>
          <p:cNvPr id="72" name="Google Shape;72;p16"/>
          <p:cNvPicPr preferRelativeResize="0"/>
          <p:nvPr/>
        </p:nvPicPr>
        <p:blipFill>
          <a:blip r:embed="rId7">
            <a:alphaModFix/>
          </a:blip>
          <a:stretch>
            <a:fillRect/>
          </a:stretch>
        </p:blipFill>
        <p:spPr>
          <a:xfrm>
            <a:off x="2815313" y="2370512"/>
            <a:ext cx="219900" cy="195468"/>
          </a:xfrm>
          <a:prstGeom prst="rect">
            <a:avLst/>
          </a:prstGeom>
          <a:noFill/>
          <a:ln>
            <a:noFill/>
          </a:ln>
        </p:spPr>
      </p:pic>
      <p:pic>
        <p:nvPicPr>
          <p:cNvPr id="73" name="Google Shape;73;p16"/>
          <p:cNvPicPr preferRelativeResize="0"/>
          <p:nvPr/>
        </p:nvPicPr>
        <p:blipFill>
          <a:blip r:embed="rId7">
            <a:alphaModFix/>
          </a:blip>
          <a:stretch>
            <a:fillRect/>
          </a:stretch>
        </p:blipFill>
        <p:spPr>
          <a:xfrm>
            <a:off x="2815313" y="2765237"/>
            <a:ext cx="219900" cy="195468"/>
          </a:xfrm>
          <a:prstGeom prst="rect">
            <a:avLst/>
          </a:prstGeom>
          <a:noFill/>
          <a:ln>
            <a:noFill/>
          </a:ln>
        </p:spPr>
      </p:pic>
      <p:pic>
        <p:nvPicPr>
          <p:cNvPr id="74" name="Google Shape;74;p16"/>
          <p:cNvPicPr preferRelativeResize="0"/>
          <p:nvPr/>
        </p:nvPicPr>
        <p:blipFill>
          <a:blip r:embed="rId7">
            <a:alphaModFix/>
          </a:blip>
          <a:stretch>
            <a:fillRect/>
          </a:stretch>
        </p:blipFill>
        <p:spPr>
          <a:xfrm>
            <a:off x="2815313" y="3159962"/>
            <a:ext cx="219900" cy="195468"/>
          </a:xfrm>
          <a:prstGeom prst="rect">
            <a:avLst/>
          </a:prstGeom>
          <a:noFill/>
          <a:ln>
            <a:noFill/>
          </a:ln>
        </p:spPr>
      </p:pic>
      <p:pic>
        <p:nvPicPr>
          <p:cNvPr id="75" name="Google Shape;75;p16"/>
          <p:cNvPicPr preferRelativeResize="0"/>
          <p:nvPr/>
        </p:nvPicPr>
        <p:blipFill>
          <a:blip r:embed="rId8">
            <a:alphaModFix/>
          </a:blip>
          <a:stretch>
            <a:fillRect/>
          </a:stretch>
        </p:blipFill>
        <p:spPr>
          <a:xfrm>
            <a:off x="2815313" y="3949412"/>
            <a:ext cx="219900" cy="195468"/>
          </a:xfrm>
          <a:prstGeom prst="rect">
            <a:avLst/>
          </a:prstGeom>
          <a:noFill/>
          <a:ln>
            <a:noFill/>
          </a:ln>
        </p:spPr>
      </p:pic>
      <p:sp>
        <p:nvSpPr>
          <p:cNvPr id="76" name="Google Shape;76;p16"/>
          <p:cNvSpPr/>
          <p:nvPr/>
        </p:nvSpPr>
        <p:spPr>
          <a:xfrm>
            <a:off x="2248525" y="1948725"/>
            <a:ext cx="102600" cy="1500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1286125" y="2514225"/>
            <a:ext cx="962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accent4"/>
                </a:solidFill>
                <a:latin typeface="Saira Condensed"/>
                <a:ea typeface="Saira Condensed"/>
                <a:cs typeface="Saira Condensed"/>
                <a:sym typeface="Saira Condensed"/>
              </a:rPr>
              <a:t>Historical data</a:t>
            </a:r>
            <a:endParaRPr sz="1200">
              <a:solidFill>
                <a:schemeClr val="accent4"/>
              </a:solidFill>
              <a:latin typeface="Saira Condensed"/>
              <a:ea typeface="Saira Condensed"/>
              <a:cs typeface="Saira Condensed"/>
              <a:sym typeface="Saira Condensed"/>
            </a:endParaRPr>
          </a:p>
        </p:txBody>
      </p:sp>
      <p:sp>
        <p:nvSpPr>
          <p:cNvPr id="78" name="Google Shape;78;p16"/>
          <p:cNvSpPr/>
          <p:nvPr/>
        </p:nvSpPr>
        <p:spPr>
          <a:xfrm>
            <a:off x="2248525" y="3845125"/>
            <a:ext cx="102600" cy="369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nvSpPr>
        <p:spPr>
          <a:xfrm>
            <a:off x="1286125" y="3862488"/>
            <a:ext cx="962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accent2"/>
                </a:solidFill>
                <a:latin typeface="Saira Condensed"/>
                <a:ea typeface="Saira Condensed"/>
                <a:cs typeface="Saira Condensed"/>
                <a:sym typeface="Saira Condensed"/>
              </a:rPr>
              <a:t>New data</a:t>
            </a:r>
            <a:endParaRPr sz="1200">
              <a:solidFill>
                <a:schemeClr val="accent2"/>
              </a:solidFill>
              <a:latin typeface="Saira Condensed"/>
              <a:ea typeface="Saira Condensed"/>
              <a:cs typeface="Saira Condensed"/>
              <a:sym typeface="Saira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the model</a:t>
            </a:r>
            <a:endParaRPr/>
          </a:p>
        </p:txBody>
      </p:sp>
      <p:cxnSp>
        <p:nvCxnSpPr>
          <p:cNvPr id="85" name="Google Shape;85;p17"/>
          <p:cNvCxnSpPr/>
          <p:nvPr/>
        </p:nvCxnSpPr>
        <p:spPr>
          <a:xfrm rot="10800000">
            <a:off x="3232305" y="1318316"/>
            <a:ext cx="6900" cy="3248700"/>
          </a:xfrm>
          <a:prstGeom prst="straightConnector1">
            <a:avLst/>
          </a:prstGeom>
          <a:noFill/>
          <a:ln cap="flat" cmpd="sng" w="28575">
            <a:solidFill>
              <a:srgbClr val="666666"/>
            </a:solidFill>
            <a:prstDash val="solid"/>
            <a:round/>
            <a:headEnd len="med" w="med" type="none"/>
            <a:tailEnd len="med" w="med" type="triangle"/>
          </a:ln>
        </p:spPr>
      </p:cxnSp>
      <p:cxnSp>
        <p:nvCxnSpPr>
          <p:cNvPr id="86" name="Google Shape;86;p17"/>
          <p:cNvCxnSpPr/>
          <p:nvPr/>
        </p:nvCxnSpPr>
        <p:spPr>
          <a:xfrm>
            <a:off x="3235727" y="4559662"/>
            <a:ext cx="3114600" cy="0"/>
          </a:xfrm>
          <a:prstGeom prst="straightConnector1">
            <a:avLst/>
          </a:prstGeom>
          <a:noFill/>
          <a:ln cap="flat" cmpd="sng" w="28575">
            <a:solidFill>
              <a:srgbClr val="666666"/>
            </a:solidFill>
            <a:prstDash val="solid"/>
            <a:round/>
            <a:headEnd len="med" w="med" type="none"/>
            <a:tailEnd len="med" w="med" type="triangle"/>
          </a:ln>
        </p:spPr>
      </p:cxnSp>
      <p:sp>
        <p:nvSpPr>
          <p:cNvPr id="87" name="Google Shape;87;p17"/>
          <p:cNvSpPr txBox="1"/>
          <p:nvPr/>
        </p:nvSpPr>
        <p:spPr>
          <a:xfrm>
            <a:off x="2301575" y="2173058"/>
            <a:ext cx="1033200" cy="26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Light"/>
                <a:ea typeface="Open Sans Light"/>
                <a:cs typeface="Open Sans Light"/>
                <a:sym typeface="Open Sans Light"/>
              </a:rPr>
              <a:t>€ </a:t>
            </a:r>
            <a:r>
              <a:rPr lang="en">
                <a:latin typeface="Open Sans Light"/>
                <a:ea typeface="Open Sans Light"/>
                <a:cs typeface="Open Sans Light"/>
                <a:sym typeface="Open Sans Light"/>
              </a:rPr>
              <a:t>400.000</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dk1"/>
                </a:solidFill>
                <a:latin typeface="Open Sans Light"/>
                <a:ea typeface="Open Sans Light"/>
                <a:cs typeface="Open Sans Light"/>
                <a:sym typeface="Open Sans Light"/>
              </a:rPr>
              <a:t>€ </a:t>
            </a:r>
            <a:r>
              <a:rPr lang="en">
                <a:latin typeface="Open Sans Light"/>
                <a:ea typeface="Open Sans Light"/>
                <a:cs typeface="Open Sans Light"/>
                <a:sym typeface="Open Sans Light"/>
              </a:rPr>
              <a:t>300.000</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dk1"/>
                </a:solidFill>
                <a:latin typeface="Open Sans Light"/>
                <a:ea typeface="Open Sans Light"/>
                <a:cs typeface="Open Sans Light"/>
                <a:sym typeface="Open Sans Light"/>
              </a:rPr>
              <a:t>€ </a:t>
            </a:r>
            <a:r>
              <a:rPr lang="en">
                <a:latin typeface="Open Sans Light"/>
                <a:ea typeface="Open Sans Light"/>
                <a:cs typeface="Open Sans Light"/>
                <a:sym typeface="Open Sans Light"/>
              </a:rPr>
              <a:t>200.000 	        </a:t>
            </a:r>
            <a:r>
              <a:rPr lang="en"/>
              <a:t>  	</a:t>
            </a:r>
            <a:endParaRPr/>
          </a:p>
        </p:txBody>
      </p:sp>
      <p:sp>
        <p:nvSpPr>
          <p:cNvPr id="88" name="Google Shape;88;p17"/>
          <p:cNvSpPr txBox="1"/>
          <p:nvPr/>
        </p:nvSpPr>
        <p:spPr>
          <a:xfrm rot="1498">
            <a:off x="2213135" y="1386348"/>
            <a:ext cx="1377000" cy="2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66FF"/>
                </a:solidFill>
                <a:latin typeface="Saira Condensed"/>
                <a:ea typeface="Saira Condensed"/>
                <a:cs typeface="Saira Condensed"/>
                <a:sym typeface="Saira Condensed"/>
              </a:rPr>
              <a:t>output</a:t>
            </a:r>
            <a:endParaRPr>
              <a:latin typeface="Open Sans SemiBold"/>
              <a:ea typeface="Open Sans SemiBold"/>
              <a:cs typeface="Open Sans SemiBold"/>
              <a:sym typeface="Open Sans SemiBold"/>
            </a:endParaRPr>
          </a:p>
        </p:txBody>
      </p:sp>
      <p:pic>
        <p:nvPicPr>
          <p:cNvPr id="89" name="Google Shape;89;p17"/>
          <p:cNvPicPr preferRelativeResize="0"/>
          <p:nvPr/>
        </p:nvPicPr>
        <p:blipFill>
          <a:blip r:embed="rId3">
            <a:alphaModFix/>
          </a:blip>
          <a:stretch>
            <a:fillRect/>
          </a:stretch>
        </p:blipFill>
        <p:spPr>
          <a:xfrm>
            <a:off x="3500857" y="3631099"/>
            <a:ext cx="195219" cy="172142"/>
          </a:xfrm>
          <a:prstGeom prst="rect">
            <a:avLst/>
          </a:prstGeom>
          <a:noFill/>
          <a:ln>
            <a:noFill/>
          </a:ln>
        </p:spPr>
      </p:pic>
      <p:pic>
        <p:nvPicPr>
          <p:cNvPr id="90" name="Google Shape;90;p17"/>
          <p:cNvPicPr preferRelativeResize="0"/>
          <p:nvPr/>
        </p:nvPicPr>
        <p:blipFill>
          <a:blip r:embed="rId3">
            <a:alphaModFix/>
          </a:blip>
          <a:stretch>
            <a:fillRect/>
          </a:stretch>
        </p:blipFill>
        <p:spPr>
          <a:xfrm>
            <a:off x="4406145" y="2340572"/>
            <a:ext cx="195219" cy="172142"/>
          </a:xfrm>
          <a:prstGeom prst="rect">
            <a:avLst/>
          </a:prstGeom>
          <a:noFill/>
          <a:ln>
            <a:noFill/>
          </a:ln>
        </p:spPr>
      </p:pic>
      <p:pic>
        <p:nvPicPr>
          <p:cNvPr id="91" name="Google Shape;91;p17"/>
          <p:cNvPicPr preferRelativeResize="0"/>
          <p:nvPr/>
        </p:nvPicPr>
        <p:blipFill>
          <a:blip r:embed="rId3">
            <a:alphaModFix/>
          </a:blip>
          <a:stretch>
            <a:fillRect/>
          </a:stretch>
        </p:blipFill>
        <p:spPr>
          <a:xfrm>
            <a:off x="5781675" y="1919200"/>
            <a:ext cx="219900" cy="195468"/>
          </a:xfrm>
          <a:prstGeom prst="rect">
            <a:avLst/>
          </a:prstGeom>
          <a:noFill/>
          <a:ln>
            <a:noFill/>
          </a:ln>
        </p:spPr>
      </p:pic>
      <p:cxnSp>
        <p:nvCxnSpPr>
          <p:cNvPr id="92" name="Google Shape;92;p17"/>
          <p:cNvCxnSpPr/>
          <p:nvPr/>
        </p:nvCxnSpPr>
        <p:spPr>
          <a:xfrm flipH="1">
            <a:off x="3357125" y="1553800"/>
            <a:ext cx="2971800" cy="2200200"/>
          </a:xfrm>
          <a:prstGeom prst="straightConnector1">
            <a:avLst/>
          </a:prstGeom>
          <a:noFill/>
          <a:ln cap="flat" cmpd="sng" w="28575">
            <a:solidFill>
              <a:srgbClr val="0066FF"/>
            </a:solidFill>
            <a:prstDash val="solid"/>
            <a:round/>
            <a:headEnd len="med" w="med" type="none"/>
            <a:tailEnd len="med" w="med" type="none"/>
          </a:ln>
        </p:spPr>
      </p:cxnSp>
      <p:pic>
        <p:nvPicPr>
          <p:cNvPr id="93" name="Google Shape;93;p17"/>
          <p:cNvPicPr preferRelativeResize="0"/>
          <p:nvPr/>
        </p:nvPicPr>
        <p:blipFill>
          <a:blip r:embed="rId3">
            <a:alphaModFix/>
          </a:blip>
          <a:stretch>
            <a:fillRect/>
          </a:stretch>
        </p:blipFill>
        <p:spPr>
          <a:xfrm>
            <a:off x="4124417" y="2948596"/>
            <a:ext cx="195219" cy="172142"/>
          </a:xfrm>
          <a:prstGeom prst="rect">
            <a:avLst/>
          </a:prstGeom>
          <a:noFill/>
          <a:ln>
            <a:noFill/>
          </a:ln>
        </p:spPr>
      </p:pic>
      <p:sp>
        <p:nvSpPr>
          <p:cNvPr id="94" name="Google Shape;94;p17"/>
          <p:cNvSpPr txBox="1"/>
          <p:nvPr/>
        </p:nvSpPr>
        <p:spPr>
          <a:xfrm>
            <a:off x="3335063" y="4620625"/>
            <a:ext cx="3595800" cy="24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uFill>
                  <a:noFill/>
                </a:uFill>
                <a:latin typeface="Open Sans Light"/>
                <a:ea typeface="Open Sans Light"/>
                <a:cs typeface="Open Sans Light"/>
                <a:sym typeface="Open Sans Light"/>
                <a:hlinkClick r:id="rId4">
                  <a:extLst>
                    <a:ext uri="{A12FA001-AC4F-418D-AE19-62706E023703}">
                      <ahyp:hlinkClr val="tx"/>
                    </a:ext>
                  </a:extLst>
                </a:hlinkClick>
              </a:rPr>
              <a:t>70</a:t>
            </a:r>
            <a:r>
              <a:rPr lang="en">
                <a:latin typeface="Open Sans Light"/>
                <a:ea typeface="Open Sans Light"/>
                <a:cs typeface="Open Sans Light"/>
                <a:sym typeface="Open Sans Light"/>
              </a:rPr>
              <a:t>m</a:t>
            </a:r>
            <a:r>
              <a:rPr baseline="30000" lang="en">
                <a:latin typeface="Open Sans Light"/>
                <a:ea typeface="Open Sans Light"/>
                <a:cs typeface="Open Sans Light"/>
                <a:sym typeface="Open Sans Light"/>
              </a:rPr>
              <a:t>2</a:t>
            </a:r>
            <a:r>
              <a:rPr lang="en">
                <a:latin typeface="Open Sans Light"/>
                <a:ea typeface="Open Sans Light"/>
                <a:cs typeface="Open Sans Light"/>
                <a:sym typeface="Open Sans Light"/>
              </a:rPr>
              <a:t>         1</a:t>
            </a:r>
            <a:r>
              <a:rPr lang="en">
                <a:solidFill>
                  <a:schemeClr val="dk1"/>
                </a:solidFill>
                <a:uFill>
                  <a:noFill/>
                </a:uFill>
                <a:latin typeface="Open Sans Light"/>
                <a:ea typeface="Open Sans Light"/>
                <a:cs typeface="Open Sans Light"/>
                <a:sym typeface="Open Sans Light"/>
                <a:hlinkClick r:id="rId5">
                  <a:extLst>
                    <a:ext uri="{A12FA001-AC4F-418D-AE19-62706E023703}">
                      <ahyp:hlinkClr val="tx"/>
                    </a:ext>
                  </a:extLst>
                </a:hlinkClick>
              </a:rPr>
              <a:t>0</a:t>
            </a:r>
            <a:r>
              <a:rPr lang="en">
                <a:latin typeface="Open Sans Light"/>
                <a:ea typeface="Open Sans Light"/>
                <a:cs typeface="Open Sans Light"/>
                <a:sym typeface="Open Sans Light"/>
              </a:rPr>
              <a:t>0m</a:t>
            </a:r>
            <a:r>
              <a:rPr baseline="30000" lang="en">
                <a:latin typeface="Open Sans Light"/>
                <a:ea typeface="Open Sans Light"/>
                <a:cs typeface="Open Sans Light"/>
                <a:sym typeface="Open Sans Light"/>
              </a:rPr>
              <a:t>2</a:t>
            </a:r>
            <a:r>
              <a:rPr lang="en">
                <a:latin typeface="Open Sans Light"/>
                <a:ea typeface="Open Sans Light"/>
                <a:cs typeface="Open Sans Light"/>
                <a:sym typeface="Open Sans Light"/>
              </a:rPr>
              <a:t>         130m</a:t>
            </a:r>
            <a:r>
              <a:rPr baseline="30000" lang="en">
                <a:latin typeface="Open Sans Light"/>
                <a:ea typeface="Open Sans Light"/>
                <a:cs typeface="Open Sans Light"/>
                <a:sym typeface="Open Sans Light"/>
              </a:rPr>
              <a:t>2</a:t>
            </a:r>
            <a:r>
              <a:rPr lang="en">
                <a:latin typeface="Open Sans Light"/>
                <a:ea typeface="Open Sans Light"/>
                <a:cs typeface="Open Sans Light"/>
                <a:sym typeface="Open Sans Light"/>
              </a:rPr>
              <a:t>         </a:t>
            </a:r>
            <a:r>
              <a:rPr b="1" lang="en" sz="1800">
                <a:solidFill>
                  <a:srgbClr val="0066FF"/>
                </a:solidFill>
                <a:latin typeface="Saira Condensed"/>
                <a:ea typeface="Saira Condensed"/>
                <a:cs typeface="Saira Condensed"/>
                <a:sym typeface="Saira Condensed"/>
              </a:rPr>
              <a:t>input </a:t>
            </a:r>
            <a:endParaRPr>
              <a:latin typeface="Open Sans SemiBold"/>
              <a:ea typeface="Open Sans SemiBold"/>
              <a:cs typeface="Open Sans SemiBold"/>
              <a:sym typeface="Open Sans SemiBold"/>
            </a:endParaRPr>
          </a:p>
        </p:txBody>
      </p:sp>
      <p:sp>
        <p:nvSpPr>
          <p:cNvPr id="95" name="Google Shape;95;p17"/>
          <p:cNvSpPr txBox="1"/>
          <p:nvPr/>
        </p:nvSpPr>
        <p:spPr>
          <a:xfrm>
            <a:off x="6001575" y="1249474"/>
            <a:ext cx="715200" cy="3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latin typeface="Saira Condensed"/>
                <a:ea typeface="Saira Condensed"/>
                <a:cs typeface="Saira Condensed"/>
                <a:sym typeface="Saira Condensed"/>
              </a:rPr>
              <a:t>model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 outcome for new point</a:t>
            </a:r>
            <a:endParaRPr/>
          </a:p>
        </p:txBody>
      </p:sp>
      <p:cxnSp>
        <p:nvCxnSpPr>
          <p:cNvPr id="101" name="Google Shape;101;p18"/>
          <p:cNvCxnSpPr>
            <a:stCxn id="102" idx="2"/>
          </p:cNvCxnSpPr>
          <p:nvPr/>
        </p:nvCxnSpPr>
        <p:spPr>
          <a:xfrm flipH="1">
            <a:off x="5134095" y="2546201"/>
            <a:ext cx="8400" cy="2060700"/>
          </a:xfrm>
          <a:prstGeom prst="straightConnector1">
            <a:avLst/>
          </a:prstGeom>
          <a:noFill/>
          <a:ln cap="flat" cmpd="sng" w="28575">
            <a:solidFill>
              <a:srgbClr val="666666"/>
            </a:solidFill>
            <a:prstDash val="dot"/>
            <a:round/>
            <a:headEnd len="med" w="med" type="none"/>
            <a:tailEnd len="med" w="med" type="none"/>
          </a:ln>
        </p:spPr>
      </p:cxnSp>
      <p:cxnSp>
        <p:nvCxnSpPr>
          <p:cNvPr id="103" name="Google Shape;103;p18"/>
          <p:cNvCxnSpPr/>
          <p:nvPr/>
        </p:nvCxnSpPr>
        <p:spPr>
          <a:xfrm rot="10800000">
            <a:off x="3305200" y="2482713"/>
            <a:ext cx="1876500" cy="2400"/>
          </a:xfrm>
          <a:prstGeom prst="straightConnector1">
            <a:avLst/>
          </a:prstGeom>
          <a:noFill/>
          <a:ln cap="flat" cmpd="sng" w="28575">
            <a:solidFill>
              <a:srgbClr val="666666"/>
            </a:solidFill>
            <a:prstDash val="dot"/>
            <a:round/>
            <a:headEnd len="med" w="med" type="none"/>
            <a:tailEnd len="med" w="med" type="none"/>
          </a:ln>
        </p:spPr>
      </p:cxnSp>
      <p:cxnSp>
        <p:nvCxnSpPr>
          <p:cNvPr id="104" name="Google Shape;104;p18"/>
          <p:cNvCxnSpPr/>
          <p:nvPr/>
        </p:nvCxnSpPr>
        <p:spPr>
          <a:xfrm rot="10800000">
            <a:off x="3232305" y="1370841"/>
            <a:ext cx="6900" cy="3248700"/>
          </a:xfrm>
          <a:prstGeom prst="straightConnector1">
            <a:avLst/>
          </a:prstGeom>
          <a:noFill/>
          <a:ln cap="flat" cmpd="sng" w="28575">
            <a:solidFill>
              <a:srgbClr val="666666"/>
            </a:solidFill>
            <a:prstDash val="solid"/>
            <a:round/>
            <a:headEnd len="med" w="med" type="none"/>
            <a:tailEnd len="med" w="med" type="triangle"/>
          </a:ln>
        </p:spPr>
      </p:cxnSp>
      <p:cxnSp>
        <p:nvCxnSpPr>
          <p:cNvPr id="105" name="Google Shape;105;p18"/>
          <p:cNvCxnSpPr/>
          <p:nvPr/>
        </p:nvCxnSpPr>
        <p:spPr>
          <a:xfrm>
            <a:off x="3235727" y="4612187"/>
            <a:ext cx="3114600" cy="0"/>
          </a:xfrm>
          <a:prstGeom prst="straightConnector1">
            <a:avLst/>
          </a:prstGeom>
          <a:noFill/>
          <a:ln cap="flat" cmpd="sng" w="28575">
            <a:solidFill>
              <a:srgbClr val="666666"/>
            </a:solidFill>
            <a:prstDash val="solid"/>
            <a:round/>
            <a:headEnd len="med" w="med" type="none"/>
            <a:tailEnd len="med" w="med" type="triangle"/>
          </a:ln>
        </p:spPr>
      </p:cxnSp>
      <p:sp>
        <p:nvSpPr>
          <p:cNvPr id="106" name="Google Shape;106;p18"/>
          <p:cNvSpPr txBox="1"/>
          <p:nvPr/>
        </p:nvSpPr>
        <p:spPr>
          <a:xfrm>
            <a:off x="2301575" y="2225583"/>
            <a:ext cx="1033200" cy="26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Light"/>
                <a:ea typeface="Open Sans Light"/>
                <a:cs typeface="Open Sans Light"/>
                <a:sym typeface="Open Sans Light"/>
              </a:rPr>
              <a:t>€ 400.000</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dk1"/>
                </a:solidFill>
                <a:latin typeface="Open Sans Light"/>
                <a:ea typeface="Open Sans Light"/>
                <a:cs typeface="Open Sans Light"/>
                <a:sym typeface="Open Sans Light"/>
              </a:rPr>
              <a:t>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dk1"/>
                </a:solidFill>
                <a:latin typeface="Open Sans Light"/>
                <a:ea typeface="Open Sans Light"/>
                <a:cs typeface="Open Sans Light"/>
                <a:sym typeface="Open Sans Light"/>
              </a:rPr>
              <a:t> </a:t>
            </a:r>
            <a:endParaRPr>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t/>
            </a:r>
            <a:endParaRPr>
              <a:solidFill>
                <a:schemeClr val="dk1"/>
              </a:solidFill>
              <a:latin typeface="Open Sans Light"/>
              <a:ea typeface="Open Sans Light"/>
              <a:cs typeface="Open Sans Light"/>
              <a:sym typeface="Open Sans Light"/>
            </a:endParaRPr>
          </a:p>
          <a:p>
            <a:pPr indent="0" lvl="0" marL="0" rtl="0" algn="l">
              <a:spcBef>
                <a:spcPts val="0"/>
              </a:spcBef>
              <a:spcAft>
                <a:spcPts val="0"/>
              </a:spcAft>
              <a:buNone/>
            </a:pPr>
            <a:r>
              <a:t/>
            </a:r>
            <a:endParaRPr>
              <a:solidFill>
                <a:schemeClr val="dk1"/>
              </a:solidFill>
              <a:latin typeface="Open Sans Light"/>
              <a:ea typeface="Open Sans Light"/>
              <a:cs typeface="Open Sans Light"/>
              <a:sym typeface="Open Sans Light"/>
            </a:endParaRPr>
          </a:p>
        </p:txBody>
      </p:sp>
      <p:sp>
        <p:nvSpPr>
          <p:cNvPr id="107" name="Google Shape;107;p18"/>
          <p:cNvSpPr txBox="1"/>
          <p:nvPr/>
        </p:nvSpPr>
        <p:spPr>
          <a:xfrm rot="1498">
            <a:off x="2213135" y="1438873"/>
            <a:ext cx="1377000" cy="2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66FF"/>
                </a:solidFill>
                <a:latin typeface="Saira Condensed"/>
                <a:ea typeface="Saira Condensed"/>
                <a:cs typeface="Saira Condensed"/>
                <a:sym typeface="Saira Condensed"/>
              </a:rPr>
              <a:t>output</a:t>
            </a:r>
            <a:endParaRPr>
              <a:latin typeface="Open Sans SemiBold"/>
              <a:ea typeface="Open Sans SemiBold"/>
              <a:cs typeface="Open Sans SemiBold"/>
              <a:sym typeface="Open Sans SemiBold"/>
            </a:endParaRPr>
          </a:p>
        </p:txBody>
      </p:sp>
      <p:cxnSp>
        <p:nvCxnSpPr>
          <p:cNvPr id="108" name="Google Shape;108;p18"/>
          <p:cNvCxnSpPr/>
          <p:nvPr/>
        </p:nvCxnSpPr>
        <p:spPr>
          <a:xfrm flipH="1">
            <a:off x="3357125" y="1606325"/>
            <a:ext cx="2971800" cy="2200200"/>
          </a:xfrm>
          <a:prstGeom prst="straightConnector1">
            <a:avLst/>
          </a:prstGeom>
          <a:noFill/>
          <a:ln cap="flat" cmpd="sng" w="28575">
            <a:solidFill>
              <a:srgbClr val="0066FF"/>
            </a:solidFill>
            <a:prstDash val="solid"/>
            <a:round/>
            <a:headEnd len="med" w="med" type="none"/>
            <a:tailEnd len="med" w="med" type="none"/>
          </a:ln>
        </p:spPr>
      </p:cxnSp>
      <p:pic>
        <p:nvPicPr>
          <p:cNvPr id="102" name="Google Shape;102;p18"/>
          <p:cNvPicPr preferRelativeResize="0"/>
          <p:nvPr/>
        </p:nvPicPr>
        <p:blipFill>
          <a:blip r:embed="rId3">
            <a:alphaModFix/>
          </a:blip>
          <a:stretch>
            <a:fillRect/>
          </a:stretch>
        </p:blipFill>
        <p:spPr>
          <a:xfrm>
            <a:off x="5044885" y="2374059"/>
            <a:ext cx="195219" cy="172142"/>
          </a:xfrm>
          <a:prstGeom prst="rect">
            <a:avLst/>
          </a:prstGeom>
          <a:noFill/>
          <a:ln>
            <a:noFill/>
          </a:ln>
        </p:spPr>
      </p:pic>
      <p:sp>
        <p:nvSpPr>
          <p:cNvPr id="109" name="Google Shape;109;p18"/>
          <p:cNvSpPr txBox="1"/>
          <p:nvPr/>
        </p:nvSpPr>
        <p:spPr>
          <a:xfrm>
            <a:off x="3335063" y="4673150"/>
            <a:ext cx="3595800" cy="242400"/>
          </a:xfrm>
          <a:prstGeom prst="rect">
            <a:avLst/>
          </a:prstGeom>
          <a:noFill/>
          <a:ln>
            <a:noFill/>
          </a:ln>
        </p:spPr>
        <p:txBody>
          <a:bodyPr anchorCtr="0" anchor="ctr" bIns="91425" lIns="91425" spcFirstLastPara="1" rIns="91425" wrap="square" tIns="91425">
            <a:noAutofit/>
          </a:bodyPr>
          <a:lstStyle/>
          <a:p>
            <a:pPr indent="457200" lvl="0" marL="914400" rtl="0" algn="l">
              <a:spcBef>
                <a:spcPts val="0"/>
              </a:spcBef>
              <a:spcAft>
                <a:spcPts val="0"/>
              </a:spcAft>
              <a:buNone/>
            </a:pPr>
            <a:r>
              <a:rPr lang="en">
                <a:latin typeface="Open Sans Light"/>
                <a:ea typeface="Open Sans Light"/>
                <a:cs typeface="Open Sans Light"/>
                <a:sym typeface="Open Sans Light"/>
              </a:rPr>
              <a:t>  120 m</a:t>
            </a:r>
            <a:r>
              <a:rPr baseline="30000" lang="en">
                <a:latin typeface="Open Sans Light"/>
                <a:ea typeface="Open Sans Light"/>
                <a:cs typeface="Open Sans Light"/>
                <a:sym typeface="Open Sans Light"/>
              </a:rPr>
              <a:t>2</a:t>
            </a:r>
            <a:r>
              <a:rPr lang="en">
                <a:latin typeface="Open Sans Light"/>
                <a:ea typeface="Open Sans Light"/>
                <a:cs typeface="Open Sans Light"/>
                <a:sym typeface="Open Sans Light"/>
              </a:rPr>
              <a:t>               </a:t>
            </a:r>
            <a:r>
              <a:rPr b="1" lang="en" sz="1800">
                <a:solidFill>
                  <a:srgbClr val="0066FF"/>
                </a:solidFill>
                <a:latin typeface="Saira Condensed"/>
                <a:ea typeface="Saira Condensed"/>
                <a:cs typeface="Saira Condensed"/>
                <a:sym typeface="Saira Condensed"/>
              </a:rPr>
              <a:t>input </a:t>
            </a:r>
            <a:endParaRPr>
              <a:latin typeface="Open Sans SemiBold"/>
              <a:ea typeface="Open Sans SemiBold"/>
              <a:cs typeface="Open Sans SemiBold"/>
              <a:sym typeface="Open Sans SemiBold"/>
            </a:endParaRPr>
          </a:p>
        </p:txBody>
      </p:sp>
      <p:sp>
        <p:nvSpPr>
          <p:cNvPr id="110" name="Google Shape;110;p18"/>
          <p:cNvSpPr txBox="1"/>
          <p:nvPr/>
        </p:nvSpPr>
        <p:spPr>
          <a:xfrm>
            <a:off x="6001575" y="1301999"/>
            <a:ext cx="715200" cy="3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0066FF"/>
                </a:solidFill>
                <a:latin typeface="Saira Condensed"/>
                <a:ea typeface="Saira Condensed"/>
                <a:cs typeface="Saira Condensed"/>
                <a:sym typeface="Saira Condensed"/>
              </a:rPr>
              <a:t>model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 this example, the outcome was predicted by drawing a line. In NLP the data is too </a:t>
            </a:r>
            <a:r>
              <a:rPr lang="en"/>
              <a:t>complex</a:t>
            </a:r>
            <a:r>
              <a:rPr lang="en"/>
              <a:t> to be modeled by a 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Solution: </a:t>
            </a:r>
            <a:r>
              <a:rPr lang="en"/>
              <a:t>we connect different smaller models to each other and let them together learn a difficult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DL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Neural Network</a:t>
            </a:r>
            <a:endParaRPr/>
          </a:p>
        </p:txBody>
      </p:sp>
      <p:pic>
        <p:nvPicPr>
          <p:cNvPr id="121" name="Google Shape;121;p20"/>
          <p:cNvPicPr preferRelativeResize="0"/>
          <p:nvPr/>
        </p:nvPicPr>
        <p:blipFill rotWithShape="1">
          <a:blip r:embed="rId3">
            <a:alphaModFix/>
          </a:blip>
          <a:srcRect b="0" l="0" r="0" t="9966"/>
          <a:stretch/>
        </p:blipFill>
        <p:spPr>
          <a:xfrm>
            <a:off x="408675" y="1398400"/>
            <a:ext cx="8326675" cy="3440300"/>
          </a:xfrm>
          <a:prstGeom prst="rect">
            <a:avLst/>
          </a:prstGeom>
          <a:noFill/>
          <a:ln>
            <a:noFill/>
          </a:ln>
        </p:spPr>
      </p:pic>
      <p:sp>
        <p:nvSpPr>
          <p:cNvPr id="122" name="Google Shape;122;p20"/>
          <p:cNvSpPr txBox="1"/>
          <p:nvPr/>
        </p:nvSpPr>
        <p:spPr>
          <a:xfrm>
            <a:off x="731825" y="1017725"/>
            <a:ext cx="2036100" cy="3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Light"/>
                <a:ea typeface="Open Sans Light"/>
                <a:cs typeface="Open Sans Light"/>
                <a:sym typeface="Open Sans Light"/>
              </a:rPr>
              <a:t>Logistic regression</a:t>
            </a:r>
            <a:endParaRPr>
              <a:latin typeface="Open Sans Light"/>
              <a:ea typeface="Open Sans Light"/>
              <a:cs typeface="Open Sans Light"/>
              <a:sym typeface="Open Sans Light"/>
            </a:endParaRPr>
          </a:p>
        </p:txBody>
      </p:sp>
      <p:sp>
        <p:nvSpPr>
          <p:cNvPr id="123" name="Google Shape;123;p20"/>
          <p:cNvSpPr txBox="1"/>
          <p:nvPr/>
        </p:nvSpPr>
        <p:spPr>
          <a:xfrm>
            <a:off x="5724300" y="1017725"/>
            <a:ext cx="2036100" cy="3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Light"/>
                <a:ea typeface="Open Sans Light"/>
                <a:cs typeface="Open Sans Light"/>
                <a:sym typeface="Open Sans Light"/>
              </a:rPr>
              <a:t>Neural network</a:t>
            </a:r>
            <a:endParaRPr>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a:blip r:embed="rId3">
            <a:alphaModFix/>
          </a:blip>
          <a:stretch>
            <a:fillRect/>
          </a:stretch>
        </p:blipFill>
        <p:spPr>
          <a:xfrm>
            <a:off x="876300" y="738188"/>
            <a:ext cx="7391400" cy="3667125"/>
          </a:xfrm>
          <a:prstGeom prst="rect">
            <a:avLst/>
          </a:prstGeom>
          <a:noFill/>
          <a:ln>
            <a:noFill/>
          </a:ln>
        </p:spPr>
      </p:pic>
      <p:sp>
        <p:nvSpPr>
          <p:cNvPr id="129" name="Google Shape;129;p21"/>
          <p:cNvSpPr txBox="1"/>
          <p:nvPr/>
        </p:nvSpPr>
        <p:spPr>
          <a:xfrm>
            <a:off x="2715300" y="4448225"/>
            <a:ext cx="371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https://www.i2tutorials.com/hidden-layers-in-neural-networks/</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Lexicon</a:t>
            </a:r>
            <a:endParaRPr/>
          </a:p>
        </p:txBody>
      </p:sp>
      <p:sp>
        <p:nvSpPr>
          <p:cNvPr id="135" name="Google Shape;13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circle = a neuron. </a:t>
            </a:r>
            <a:endParaRPr/>
          </a:p>
          <a:p>
            <a:pPr indent="0" lvl="0" marL="0" rtl="0" algn="l">
              <a:spcBef>
                <a:spcPts val="1200"/>
              </a:spcBef>
              <a:spcAft>
                <a:spcPts val="0"/>
              </a:spcAft>
              <a:buNone/>
            </a:pPr>
            <a:r>
              <a:rPr lang="en"/>
              <a:t>1 row of circles = a layer</a:t>
            </a:r>
            <a:endParaRPr/>
          </a:p>
          <a:p>
            <a:pPr indent="0" lvl="0" marL="0" rtl="0" algn="l">
              <a:spcBef>
                <a:spcPts val="1200"/>
              </a:spcBef>
              <a:spcAft>
                <a:spcPts val="0"/>
              </a:spcAft>
              <a:buNone/>
            </a:pPr>
            <a:r>
              <a:rPr lang="en"/>
              <a:t>We can have as many neurons as we want in one layer and we can have as many layers as we want in a network.</a:t>
            </a:r>
            <a:endParaRPr/>
          </a:p>
          <a:p>
            <a:pPr indent="0" lvl="0" marL="0" rtl="0" algn="l">
              <a:spcBef>
                <a:spcPts val="1200"/>
              </a:spcBef>
              <a:spcAft>
                <a:spcPts val="0"/>
              </a:spcAft>
              <a:buNone/>
            </a:pPr>
            <a:r>
              <a:rPr lang="en"/>
              <a:t>2 important layers:</a:t>
            </a:r>
            <a:endParaRPr/>
          </a:p>
          <a:p>
            <a:pPr indent="0" lvl="0" marL="0" rtl="0" algn="l">
              <a:spcBef>
                <a:spcPts val="1200"/>
              </a:spcBef>
              <a:spcAft>
                <a:spcPts val="1200"/>
              </a:spcAft>
              <a:buNone/>
            </a:pPr>
            <a:r>
              <a:rPr lang="en"/>
              <a:t>Input layer: needs to have as much “circles” as there are features</a:t>
            </a:r>
            <a:br>
              <a:rPr lang="en"/>
            </a:br>
            <a:r>
              <a:rPr lang="en"/>
              <a:t>Output layer: needs to have as much “circles” as there are outputs to predict.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